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5143500" type="screen16x9"/>
  <p:notesSz cx="6858000" cy="9144000"/>
  <p:embeddedFontLst>
    <p:embeddedFont>
      <p:font typeface="Archivo" panose="020B0604020202020204" charset="0"/>
      <p:regular r:id="rId44"/>
      <p:bold r:id="rId45"/>
      <p:italic r:id="rId46"/>
      <p:boldItalic r:id="rId47"/>
    </p:embeddedFont>
    <p:embeddedFont>
      <p:font typeface="Concert One" panose="020B0604020202020204" charset="0"/>
      <p:regular r:id="rId48"/>
    </p:embeddedFont>
    <p:embeddedFont>
      <p:font typeface="Fira Sans Condensed" panose="020B0604020202020204" charset="0"/>
      <p:regular r:id="rId49"/>
      <p:bold r:id="rId50"/>
      <p:italic r:id="rId51"/>
      <p:boldItalic r:id="rId52"/>
    </p:embeddedFont>
    <p:embeddedFont>
      <p:font typeface="Fira Sans Condensed Light" panose="020B0604020202020204" charset="0"/>
      <p:regular r:id="rId53"/>
      <p:bold r:id="rId54"/>
      <p:italic r:id="rId55"/>
      <p:boldItalic r:id="rId56"/>
    </p:embeddedFont>
    <p:embeddedFont>
      <p:font typeface="Rajdhani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40">
          <p15:clr>
            <a:srgbClr val="9AA0A6"/>
          </p15:clr>
        </p15:guide>
        <p15:guide id="2" pos="5309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hWvalZEAzcyy9NJatcB6rJ7dq0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72A72D-1AC4-4333-BE6C-20A670109590}">
  <a:tblStyle styleId="{C872A72D-1AC4-4333-BE6C-20A6701095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340"/>
        <p:guide pos="530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2eb1cc9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a2eb1cc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d629ac15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d629ac15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d629ac15f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d629ac15f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lt1"/>
                </a:solidFill>
              </a:rPr>
              <a:t>such as unattended baggage at crowded scenes, do facial and license plate recognition.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lt1"/>
                </a:solidFill>
              </a:rPr>
              <a:t>They worked with Movidius [4] to create cameras with integrated chips to be able to run deep neural networks right on board.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367600" y="1576875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  <a:defRPr sz="54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1431300" y="2977849"/>
            <a:ext cx="6281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 hasCustomPrompt="1"/>
          </p:nvPr>
        </p:nvSpPr>
        <p:spPr>
          <a:xfrm>
            <a:off x="2405100" y="1518000"/>
            <a:ext cx="43338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0"/>
              <a:buNone/>
              <a:defRPr sz="100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51"/>
          <p:cNvSpPr txBox="1">
            <a:spLocks noGrp="1"/>
          </p:cNvSpPr>
          <p:nvPr>
            <p:ph type="body" idx="1"/>
          </p:nvPr>
        </p:nvSpPr>
        <p:spPr>
          <a:xfrm>
            <a:off x="2755950" y="3069625"/>
            <a:ext cx="36321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 txBox="1">
            <a:spLocks noGrp="1"/>
          </p:cNvSpPr>
          <p:nvPr>
            <p:ph type="ctrTitle"/>
          </p:nvPr>
        </p:nvSpPr>
        <p:spPr>
          <a:xfrm>
            <a:off x="1898915" y="122895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ubTitle" idx="1"/>
          </p:nvPr>
        </p:nvSpPr>
        <p:spPr>
          <a:xfrm>
            <a:off x="1898929" y="1613802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title" idx="2"/>
          </p:nvPr>
        </p:nvSpPr>
        <p:spPr>
          <a:xfrm>
            <a:off x="860815" y="141015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ctrTitle" idx="3"/>
          </p:nvPr>
        </p:nvSpPr>
        <p:spPr>
          <a:xfrm>
            <a:off x="1898915" y="2772350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subTitle" idx="4"/>
          </p:nvPr>
        </p:nvSpPr>
        <p:spPr>
          <a:xfrm>
            <a:off x="1898929" y="3157200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title" idx="5"/>
          </p:nvPr>
        </p:nvSpPr>
        <p:spPr>
          <a:xfrm>
            <a:off x="860815" y="2953550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ctrTitle" idx="6"/>
          </p:nvPr>
        </p:nvSpPr>
        <p:spPr>
          <a:xfrm>
            <a:off x="5553888" y="122895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subTitle" idx="7"/>
          </p:nvPr>
        </p:nvSpPr>
        <p:spPr>
          <a:xfrm>
            <a:off x="5553901" y="1613802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title" idx="8"/>
          </p:nvPr>
        </p:nvSpPr>
        <p:spPr>
          <a:xfrm>
            <a:off x="4515788" y="141015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ctrTitle" idx="9"/>
          </p:nvPr>
        </p:nvSpPr>
        <p:spPr>
          <a:xfrm>
            <a:off x="5553888" y="2772350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subTitle" idx="13"/>
          </p:nvPr>
        </p:nvSpPr>
        <p:spPr>
          <a:xfrm>
            <a:off x="5553901" y="3157200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title" idx="14"/>
          </p:nvPr>
        </p:nvSpPr>
        <p:spPr>
          <a:xfrm>
            <a:off x="4515788" y="2953550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sz="30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>
            <a:spLocks noGrp="1"/>
          </p:cNvSpPr>
          <p:nvPr>
            <p:ph type="ctrTitle"/>
          </p:nvPr>
        </p:nvSpPr>
        <p:spPr>
          <a:xfrm>
            <a:off x="1552252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  <a:defRPr sz="16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subTitle" idx="1"/>
          </p:nvPr>
        </p:nvSpPr>
        <p:spPr>
          <a:xfrm>
            <a:off x="1552238" y="2279125"/>
            <a:ext cx="2584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ctrTitle" idx="2"/>
          </p:nvPr>
        </p:nvSpPr>
        <p:spPr>
          <a:xfrm>
            <a:off x="5006971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  <a:defRPr sz="16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sz="16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ubTitle" idx="3"/>
          </p:nvPr>
        </p:nvSpPr>
        <p:spPr>
          <a:xfrm>
            <a:off x="5006965" y="2279125"/>
            <a:ext cx="2584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title" idx="4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>
            <a:spLocks noGrp="1"/>
          </p:cNvSpPr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subTitle" idx="1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ctrTitle" idx="2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subTitle" idx="3"/>
          </p:nvPr>
        </p:nvSpPr>
        <p:spPr>
          <a:xfrm>
            <a:off x="3532200" y="3245525"/>
            <a:ext cx="207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ctrTitle" idx="4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subTitle" idx="5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title" idx="6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1177275" y="1479750"/>
            <a:ext cx="3187200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4779524" y="1479750"/>
            <a:ext cx="3187200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>
            <a:spLocks noGrp="1"/>
          </p:cNvSpPr>
          <p:nvPr>
            <p:ph type="ctrTitle"/>
          </p:nvPr>
        </p:nvSpPr>
        <p:spPr>
          <a:xfrm>
            <a:off x="820734" y="3011050"/>
            <a:ext cx="1731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subTitle" idx="1"/>
          </p:nvPr>
        </p:nvSpPr>
        <p:spPr>
          <a:xfrm>
            <a:off x="820725" y="3395900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ctrTitle" idx="2"/>
          </p:nvPr>
        </p:nvSpPr>
        <p:spPr>
          <a:xfrm>
            <a:off x="2744279" y="3011050"/>
            <a:ext cx="1731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subTitle" idx="3"/>
          </p:nvPr>
        </p:nvSpPr>
        <p:spPr>
          <a:xfrm>
            <a:off x="2744275" y="3395900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ctrTitle" idx="4"/>
          </p:nvPr>
        </p:nvSpPr>
        <p:spPr>
          <a:xfrm>
            <a:off x="4667824" y="3011050"/>
            <a:ext cx="1731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subTitle" idx="5"/>
          </p:nvPr>
        </p:nvSpPr>
        <p:spPr>
          <a:xfrm>
            <a:off x="4667825" y="3395900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title" idx="6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ctrTitle" idx="7"/>
          </p:nvPr>
        </p:nvSpPr>
        <p:spPr>
          <a:xfrm>
            <a:off x="6591390" y="3011050"/>
            <a:ext cx="1731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sz="2100" b="1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subTitle" idx="8"/>
          </p:nvPr>
        </p:nvSpPr>
        <p:spPr>
          <a:xfrm>
            <a:off x="6591391" y="3395900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ites.google.com/view/mpvir/projects/surveilia?authuser=0" TargetMode="External"/><Relationship Id="rId7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lahore.comsats.edu.pk/default.aspx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hyperlink" Target="https://lahore.comsats.edu.pk/default.asp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sites.google.com/view/mpvir/home" TargetMode="Externa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hore.comsats.edu.pk/default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ites.google.com/view/mpvir/hom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sites.google.com/view/mpvir/home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hore.comsats.edu.pk/default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ites.google.com/view/mpvir/hom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hore.comsats.edu.pk/default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ites.google.com/view/mpvir/hom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hore.comsats.edu.pk/default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ites.google.com/view/mpvir/hom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lahore.comsats.edu.pk/default.asp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hyperlink" Target="https://sites.google.com/view/mpvir/home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hyperlink" Target="https://lahore.comsats.edu.pk/default.asp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sites.google.com/view/mpvir/projects/surveilia?authuser=0" TargetMode="External"/><Relationship Id="rId7" Type="http://schemas.openxmlformats.org/officeDocument/2006/relationships/hyperlink" Target="https://lahore.comsats.edu.pk/default.asp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hyperlink" Target="https://sites.google.com/view/mpvir/home" TargetMode="Externa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hore.comsats.edu.pk/default.as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sites.google.com/view/mpvir/home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hore.comsats.edu.pk/default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ites.google.com/view/mpvir/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pvir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lahore.comsats.edu.pk/default.aspx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367600" y="1526472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SURVEILIA</a:t>
            </a:r>
            <a:endParaRPr/>
          </a:p>
        </p:txBody>
      </p:sp>
      <p:sp>
        <p:nvSpPr>
          <p:cNvPr id="78" name="Google Shape;78;p1"/>
          <p:cNvSpPr/>
          <p:nvPr/>
        </p:nvSpPr>
        <p:spPr>
          <a:xfrm>
            <a:off x="4261250" y="127550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4489500" y="127550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4717750" y="127550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4261250" y="3592628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4489500" y="3592628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4717750" y="3592628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" descr="Qr cod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49" y="196091"/>
            <a:ext cx="971551" cy="97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6962588" y="4514872"/>
            <a:ext cx="2028981" cy="508802"/>
            <a:chOff x="6465329" y="4176409"/>
            <a:chExt cx="2137569" cy="541913"/>
          </a:xfrm>
        </p:grpSpPr>
        <p:pic>
          <p:nvPicPr>
            <p:cNvPr id="86" name="Google Shape;86;p1" descr="C:\Users\Hassan Shafiq\Desktop\lar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0985" y="4176409"/>
              <a:ext cx="541913" cy="541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 descr="C:\Users\Hassan Shafiq\Desktop\NVIDIA_TEGRA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5329" y="4182895"/>
              <a:ext cx="1592505" cy="531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" name="Google Shape;88;p1" descr="A screenshot of a cell phone&#10;&#10;Description automatically generated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27" y="4262742"/>
            <a:ext cx="772559" cy="7392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924986" y="4514865"/>
            <a:ext cx="65310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0" name="Google Shape;90;p1" descr="A close up of a logo&#10;&#10;Description automatically generated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r="73259"/>
          <a:stretch/>
        </p:blipFill>
        <p:spPr>
          <a:xfrm>
            <a:off x="7712700" y="130920"/>
            <a:ext cx="1278873" cy="12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7600" y="228162"/>
            <a:ext cx="1528800" cy="5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035838" y="196088"/>
            <a:ext cx="15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Archivo"/>
                <a:ea typeface="Archivo"/>
                <a:cs typeface="Archivo"/>
                <a:sym typeface="Archivo"/>
              </a:rPr>
              <a:t>SPONSORED BY</a:t>
            </a:r>
            <a:endParaRPr sz="800" b="1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 txBox="1">
            <a:spLocks noGrp="1"/>
          </p:cNvSpPr>
          <p:nvPr>
            <p:ph type="title" idx="4"/>
          </p:nvPr>
        </p:nvSpPr>
        <p:spPr>
          <a:xfrm>
            <a:off x="311700" y="3804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CORE SYSTEM MODULES</a:t>
            </a:r>
            <a:endParaRPr sz="2800"/>
          </a:p>
        </p:txBody>
      </p:sp>
      <p:sp>
        <p:nvSpPr>
          <p:cNvPr id="303" name="Google Shape;303;p10"/>
          <p:cNvSpPr/>
          <p:nvPr/>
        </p:nvSpPr>
        <p:spPr>
          <a:xfrm>
            <a:off x="2326261" y="584428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6657561" y="584428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"/>
          <p:cNvSpPr txBox="1">
            <a:spLocks noGrp="1"/>
          </p:cNvSpPr>
          <p:nvPr>
            <p:ph type="ctrTitle"/>
          </p:nvPr>
        </p:nvSpPr>
        <p:spPr>
          <a:xfrm>
            <a:off x="579007" y="1666932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INFERENCE ENGINE</a:t>
            </a:r>
            <a:endParaRPr sz="2000"/>
          </a:p>
        </p:txBody>
      </p:sp>
      <p:sp>
        <p:nvSpPr>
          <p:cNvPr id="306" name="Google Shape;306;p10"/>
          <p:cNvSpPr txBox="1">
            <a:spLocks noGrp="1"/>
          </p:cNvSpPr>
          <p:nvPr>
            <p:ph type="subTitle" idx="1"/>
          </p:nvPr>
        </p:nvSpPr>
        <p:spPr>
          <a:xfrm>
            <a:off x="579007" y="2175550"/>
            <a:ext cx="2584800" cy="63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Running TSM Based Inference Engine at core.</a:t>
            </a:r>
            <a:endParaRPr sz="1600"/>
          </a:p>
        </p:txBody>
      </p:sp>
      <p:sp>
        <p:nvSpPr>
          <p:cNvPr id="307" name="Google Shape;307;p10"/>
          <p:cNvSpPr txBox="1">
            <a:spLocks noGrp="1"/>
          </p:cNvSpPr>
          <p:nvPr>
            <p:ph type="ctrTitle" idx="2"/>
          </p:nvPr>
        </p:nvSpPr>
        <p:spPr>
          <a:xfrm>
            <a:off x="5980193" y="1666932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PYTHON UI</a:t>
            </a:r>
            <a:endParaRPr sz="2000"/>
          </a:p>
        </p:txBody>
      </p:sp>
      <p:sp>
        <p:nvSpPr>
          <p:cNvPr id="308" name="Google Shape;308;p10"/>
          <p:cNvSpPr txBox="1">
            <a:spLocks noGrp="1"/>
          </p:cNvSpPr>
          <p:nvPr>
            <p:ph type="subTitle" idx="3"/>
          </p:nvPr>
        </p:nvSpPr>
        <p:spPr>
          <a:xfrm>
            <a:off x="5793457" y="2140076"/>
            <a:ext cx="2958272" cy="117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/>
              <a:t>     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/>
              <a:t>Dynamic, Interactive Desktop Application</a:t>
            </a:r>
            <a:br>
              <a:rPr lang="en-US" sz="1600"/>
            </a:br>
            <a:br>
              <a:rPr lang="en-US" sz="1600"/>
            </a:br>
            <a:endParaRPr sz="1600"/>
          </a:p>
        </p:txBody>
      </p:sp>
      <p:sp>
        <p:nvSpPr>
          <p:cNvPr id="309" name="Google Shape;309;p10"/>
          <p:cNvSpPr txBox="1"/>
          <p:nvPr/>
        </p:nvSpPr>
        <p:spPr>
          <a:xfrm>
            <a:off x="3344266" y="1666932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</a:pPr>
            <a:r>
              <a:rPr lang="en-US" sz="20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NVIDIA Jetson Nano</a:t>
            </a:r>
            <a:endParaRPr/>
          </a:p>
        </p:txBody>
      </p:sp>
      <p:sp>
        <p:nvSpPr>
          <p:cNvPr id="310" name="Google Shape;310;p10"/>
          <p:cNvSpPr txBox="1"/>
          <p:nvPr/>
        </p:nvSpPr>
        <p:spPr>
          <a:xfrm>
            <a:off x="3344266" y="2161092"/>
            <a:ext cx="2584800" cy="68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Deployed on NVIDIA Jetson Nano.</a:t>
            </a:r>
            <a:endParaRPr/>
          </a:p>
        </p:txBody>
      </p:sp>
      <p:pic>
        <p:nvPicPr>
          <p:cNvPr id="311" name="Google Shape;311;p10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313" name="Google Shape;313;p10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>
            <a:spLocks noGrp="1"/>
          </p:cNvSpPr>
          <p:nvPr>
            <p:ph type="ctrTitle"/>
          </p:nvPr>
        </p:nvSpPr>
        <p:spPr>
          <a:xfrm>
            <a:off x="2367600" y="1841850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</a:pPr>
            <a:r>
              <a:rPr lang="en-US" sz="4800"/>
              <a:t>INFERENCE ENGINE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INFERENCE ENGINE- DATASET</a:t>
            </a:r>
            <a:endParaRPr sz="2800"/>
          </a:p>
        </p:txBody>
      </p:sp>
      <p:grpSp>
        <p:nvGrpSpPr>
          <p:cNvPr id="325" name="Google Shape;325;p12"/>
          <p:cNvGrpSpPr/>
          <p:nvPr/>
        </p:nvGrpSpPr>
        <p:grpSpPr>
          <a:xfrm>
            <a:off x="890524" y="1197028"/>
            <a:ext cx="7253983" cy="3218806"/>
            <a:chOff x="238125" y="1188750"/>
            <a:chExt cx="7140450" cy="3335550"/>
          </a:xfrm>
        </p:grpSpPr>
        <p:sp>
          <p:nvSpPr>
            <p:cNvPr id="326" name="Google Shape;326;p12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2"/>
          <p:cNvSpPr txBox="1"/>
          <p:nvPr/>
        </p:nvSpPr>
        <p:spPr>
          <a:xfrm>
            <a:off x="3581036" y="2348582"/>
            <a:ext cx="182853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UCF-CRIME DATASET</a:t>
            </a:r>
            <a:endParaRPr/>
          </a:p>
        </p:txBody>
      </p:sp>
      <p:sp>
        <p:nvSpPr>
          <p:cNvPr id="332" name="Google Shape;332;p12"/>
          <p:cNvSpPr txBox="1"/>
          <p:nvPr/>
        </p:nvSpPr>
        <p:spPr>
          <a:xfrm>
            <a:off x="5658011" y="1532312"/>
            <a:ext cx="23573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1120 Trimmed Videos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- 560 Normal Videos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- 560 Abnormal Videos</a:t>
            </a:r>
            <a:endParaRPr sz="1200" b="0" i="0" u="none" strike="noStrike" cap="none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3" name="Google Shape;333;p12"/>
          <p:cNvSpPr txBox="1"/>
          <p:nvPr/>
        </p:nvSpPr>
        <p:spPr>
          <a:xfrm>
            <a:off x="1521366" y="3360994"/>
            <a:ext cx="23573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r>
              <a:rPr lang="en-US" sz="2000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r>
              <a:rPr lang="en-US" sz="20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 Categories: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- </a:t>
            </a:r>
            <a:r>
              <a:rPr lang="en-US" sz="1200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Normal Activity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- 13 Anomalous Events</a:t>
            </a:r>
            <a:endParaRPr sz="1200" b="0" i="0" u="none" strike="noStrike" cap="none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4" name="Google Shape;334;p12"/>
          <p:cNvSpPr txBox="1"/>
          <p:nvPr/>
        </p:nvSpPr>
        <p:spPr>
          <a:xfrm>
            <a:off x="5658011" y="3313880"/>
            <a:ext cx="235739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Training: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840 Videos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Validation: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140 Videos </a:t>
            </a:r>
            <a:endParaRPr sz="1600" b="0" i="0" u="none" strike="noStrike" cap="none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Test: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140 Videos</a:t>
            </a:r>
            <a:endParaRPr sz="1600" b="0" i="0" u="none" strike="noStrike" cap="none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5" name="Google Shape;335;p12"/>
          <p:cNvSpPr txBox="1"/>
          <p:nvPr/>
        </p:nvSpPr>
        <p:spPr>
          <a:xfrm>
            <a:off x="1491818" y="1589659"/>
            <a:ext cx="23573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70 Hours of Videos</a:t>
            </a:r>
            <a:endParaRPr/>
          </a:p>
        </p:txBody>
      </p:sp>
      <p:pic>
        <p:nvPicPr>
          <p:cNvPr id="336" name="Google Shape;336;p12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2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338" name="Google Shape;338;p12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2eb1cc95f_0_0"/>
          <p:cNvSpPr txBox="1">
            <a:spLocks noGrp="1"/>
          </p:cNvSpPr>
          <p:nvPr>
            <p:ph type="title"/>
          </p:nvPr>
        </p:nvSpPr>
        <p:spPr>
          <a:xfrm>
            <a:off x="311700" y="6664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INFERENCE ENGINE - ARCHITECTURE</a:t>
            </a:r>
            <a:endParaRPr/>
          </a:p>
        </p:txBody>
      </p:sp>
      <p:sp>
        <p:nvSpPr>
          <p:cNvPr id="345" name="Google Shape;345;ga2eb1cc95f_0_0"/>
          <p:cNvSpPr txBox="1"/>
          <p:nvPr/>
        </p:nvSpPr>
        <p:spPr>
          <a:xfrm>
            <a:off x="841250" y="1389899"/>
            <a:ext cx="7376100" cy="25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TSM aka Temporal Shift Module a deep learning approach for efficient video understanding as Inference Engine core.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Implemented in Pytorch to obtain and make use of GPU ability of parallelism (In training process).</a:t>
            </a: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46" name="Google Shape;346;ga2eb1cc95f_0_0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2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a2eb1cc95f_0_0"/>
          <p:cNvSpPr txBox="1"/>
          <p:nvPr/>
        </p:nvSpPr>
        <p:spPr>
          <a:xfrm>
            <a:off x="2406564" y="4781277"/>
            <a:ext cx="435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348" name="Google Shape;348;ga2eb1cc95f_0_0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a2eb1cc95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50" name="Google Shape;350;ga2eb1cc95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50" y="1389900"/>
            <a:ext cx="8428049" cy="1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>
            <a:spLocks noGrp="1"/>
          </p:cNvSpPr>
          <p:nvPr>
            <p:ph type="title"/>
          </p:nvPr>
        </p:nvSpPr>
        <p:spPr>
          <a:xfrm>
            <a:off x="311700" y="6664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INFERENCE ENGINE - ARCHITECTURE</a:t>
            </a:r>
            <a:endParaRPr/>
          </a:p>
        </p:txBody>
      </p:sp>
      <p:sp>
        <p:nvSpPr>
          <p:cNvPr id="356" name="Google Shape;356;p13"/>
          <p:cNvSpPr txBox="1"/>
          <p:nvPr/>
        </p:nvSpPr>
        <p:spPr>
          <a:xfrm>
            <a:off x="841248" y="1389888"/>
            <a:ext cx="737616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Trained on Colab using Tesla T4/</a:t>
            </a: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K80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GPU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Trained model on two different architectures using TSM i.e., Resnet50 and MobilenetV2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Validation accuracy of 87% on Resnet50 and 83% on Mobilenet.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Trained strategy included disk-resident frame extraction using python-based directory/file parser and OpenCV for automated labelling of dataset (normal vs abnormal).</a:t>
            </a:r>
            <a:endParaRPr/>
          </a:p>
        </p:txBody>
      </p:sp>
      <p:pic>
        <p:nvPicPr>
          <p:cNvPr id="357" name="Google Shape;357;p13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3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359" name="Google Shape;359;p13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 idx="4"/>
          </p:nvPr>
        </p:nvSpPr>
        <p:spPr>
          <a:xfrm>
            <a:off x="325235" y="6473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INFERENCE ENGINE - ARCHITECTURE</a:t>
            </a: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2080224" y="830325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6898776" y="830325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 txBox="1">
            <a:spLocks noGrp="1"/>
          </p:cNvSpPr>
          <p:nvPr>
            <p:ph type="ctrTitle"/>
          </p:nvPr>
        </p:nvSpPr>
        <p:spPr>
          <a:xfrm>
            <a:off x="1552252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TSM+Resnet50 ARCHITECTURE</a:t>
            </a:r>
            <a:endParaRPr sz="2000"/>
          </a:p>
        </p:txBody>
      </p:sp>
      <p:sp>
        <p:nvSpPr>
          <p:cNvPr id="369" name="Google Shape;369;p14"/>
          <p:cNvSpPr txBox="1">
            <a:spLocks noGrp="1"/>
          </p:cNvSpPr>
          <p:nvPr>
            <p:ph type="subTitle" idx="1"/>
          </p:nvPr>
        </p:nvSpPr>
        <p:spPr>
          <a:xfrm>
            <a:off x="1552252" y="2730827"/>
            <a:ext cx="2584800" cy="149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23,512,130 params 23.5M having compute complexity of 4.12GMAC or 8.24GFLOPS.</a:t>
            </a:r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ctrTitle" idx="2"/>
          </p:nvPr>
        </p:nvSpPr>
        <p:spPr>
          <a:xfrm>
            <a:off x="5006971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TSM+MobilenetV2 ARCHITECTURE:</a:t>
            </a:r>
            <a:endParaRPr sz="2400"/>
          </a:p>
        </p:txBody>
      </p:sp>
      <p:sp>
        <p:nvSpPr>
          <p:cNvPr id="371" name="Google Shape;371;p14"/>
          <p:cNvSpPr txBox="1">
            <a:spLocks noGrp="1"/>
          </p:cNvSpPr>
          <p:nvPr>
            <p:ph type="subTitle" idx="3"/>
          </p:nvPr>
        </p:nvSpPr>
        <p:spPr>
          <a:xfrm>
            <a:off x="4702150" y="2767220"/>
            <a:ext cx="2776660" cy="149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      2,226,434 params, 2.2M having compute complexity of 0.32GMAC or 0.64GFLOPS</a:t>
            </a:r>
            <a:endParaRPr/>
          </a:p>
        </p:txBody>
      </p:sp>
      <p:pic>
        <p:nvPicPr>
          <p:cNvPr id="372" name="Google Shape;372;p14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374" name="Google Shape;374;p14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>
            <a:spLocks noGrp="1"/>
          </p:cNvSpPr>
          <p:nvPr>
            <p:ph type="ctrTitle" idx="4294967295"/>
          </p:nvPr>
        </p:nvSpPr>
        <p:spPr>
          <a:xfrm>
            <a:off x="983398" y="13989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INPUT STREAM</a:t>
            </a:r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4294967295"/>
          </p:nvPr>
        </p:nvSpPr>
        <p:spPr>
          <a:xfrm>
            <a:off x="983402" y="17838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Live camera feed(IP-Address or Video.)</a:t>
            </a: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2" name="Google Shape;382;p15"/>
          <p:cNvSpPr txBox="1">
            <a:spLocks noGrp="1"/>
          </p:cNvSpPr>
          <p:nvPr>
            <p:ph type="ctrTitle" idx="4294967295"/>
          </p:nvPr>
        </p:nvSpPr>
        <p:spPr>
          <a:xfrm>
            <a:off x="983398" y="25137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INFERENCE</a:t>
            </a:r>
            <a:endParaRPr sz="2100" b="1" i="0" u="none" strike="noStrike" cap="none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3" name="Google Shape;383;p15"/>
          <p:cNvSpPr txBox="1">
            <a:spLocks noGrp="1"/>
          </p:cNvSpPr>
          <p:nvPr>
            <p:ph type="subTitle" idx="4294967295"/>
          </p:nvPr>
        </p:nvSpPr>
        <p:spPr>
          <a:xfrm>
            <a:off x="983398" y="2898600"/>
            <a:ext cx="2236804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Inference in real-time on single stream (</a:t>
            </a:r>
            <a:r>
              <a:rPr lang="en-US" sz="1100"/>
              <a:t>7-8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fps) and multiple streams</a:t>
            </a:r>
            <a:r>
              <a:rPr lang="en-US" sz="1100"/>
              <a:t>.</a:t>
            </a: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4" name="Google Shape;384;p15"/>
          <p:cNvSpPr txBox="1">
            <a:spLocks noGrp="1"/>
          </p:cNvSpPr>
          <p:nvPr>
            <p:ph type="ctrTitle" idx="4294967295"/>
          </p:nvPr>
        </p:nvSpPr>
        <p:spPr>
          <a:xfrm>
            <a:off x="983398" y="36285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DEPLOYMENT</a:t>
            </a:r>
            <a:endParaRPr sz="2100" b="1" i="0" u="none" strike="noStrike" cap="none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5" name="Google Shape;385;p15"/>
          <p:cNvSpPr txBox="1">
            <a:spLocks noGrp="1"/>
          </p:cNvSpPr>
          <p:nvPr>
            <p:ph type="subTitle" idx="4294967295"/>
          </p:nvPr>
        </p:nvSpPr>
        <p:spPr>
          <a:xfrm>
            <a:off x="983402" y="40134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Deployed on NVIDIA Jetson Nano on single stream (1</a:t>
            </a:r>
            <a:r>
              <a:rPr lang="en-US" sz="1100"/>
              <a:t>7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-1</a:t>
            </a:r>
            <a:r>
              <a:rPr lang="en-US" sz="1100"/>
              <a:t>8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fps) and multiple stream</a:t>
            </a:r>
            <a:r>
              <a:rPr lang="en-US" sz="1100"/>
              <a:t>s.</a:t>
            </a:r>
            <a:b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6" name="Google Shape;386;p15"/>
          <p:cNvSpPr txBox="1">
            <a:spLocks noGrp="1"/>
          </p:cNvSpPr>
          <p:nvPr>
            <p:ph type="ctrTitle" idx="4294967295"/>
          </p:nvPr>
        </p:nvSpPr>
        <p:spPr>
          <a:xfrm>
            <a:off x="5923798" y="1398950"/>
            <a:ext cx="254915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PROCESSING FRAMES</a:t>
            </a:r>
            <a:endParaRPr sz="2100" b="1" i="0" u="none" strike="noStrike" cap="none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7" name="Google Shape;387;p15"/>
          <p:cNvSpPr txBox="1">
            <a:spLocks noGrp="1"/>
          </p:cNvSpPr>
          <p:nvPr>
            <p:ph type="subTitle" idx="4294967295"/>
          </p:nvPr>
        </p:nvSpPr>
        <p:spPr>
          <a:xfrm>
            <a:off x="5923801" y="1783800"/>
            <a:ext cx="2482771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Extracting and Passing input to Model.</a:t>
            </a: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8" name="Google Shape;388;p15"/>
          <p:cNvSpPr txBox="1">
            <a:spLocks noGrp="1"/>
          </p:cNvSpPr>
          <p:nvPr>
            <p:ph type="ctrTitle" idx="4294967295"/>
          </p:nvPr>
        </p:nvSpPr>
        <p:spPr>
          <a:xfrm>
            <a:off x="5923798" y="2513750"/>
            <a:ext cx="236479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HANDLING STREAMS</a:t>
            </a:r>
            <a:endParaRPr sz="2100" b="1" i="0" u="none" strike="noStrike" cap="none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9" name="Google Shape;389;p15"/>
          <p:cNvSpPr txBox="1">
            <a:spLocks noGrp="1"/>
          </p:cNvSpPr>
          <p:nvPr>
            <p:ph type="subTitle" idx="4294967295"/>
          </p:nvPr>
        </p:nvSpPr>
        <p:spPr>
          <a:xfrm>
            <a:off x="5923802" y="28986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The multiple streams are handled, simultaneously.</a:t>
            </a: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0" name="Google Shape;390;p15"/>
          <p:cNvSpPr txBox="1">
            <a:spLocks noGrp="1"/>
          </p:cNvSpPr>
          <p:nvPr>
            <p:ph type="ctrTitle" idx="4294967295"/>
          </p:nvPr>
        </p:nvSpPr>
        <p:spPr>
          <a:xfrm>
            <a:off x="5923796" y="3652289"/>
            <a:ext cx="254914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-US" sz="2100" b="1" i="0" u="none" strike="noStrike" cap="none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ANOMALY DETECTION</a:t>
            </a:r>
            <a:endParaRPr sz="2100" b="1" i="0" u="none" strike="noStrike" cap="none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1" name="Google Shape;391;p15"/>
          <p:cNvSpPr txBox="1">
            <a:spLocks noGrp="1"/>
          </p:cNvSpPr>
          <p:nvPr>
            <p:ph type="subTitle" idx="4294967295"/>
          </p:nvPr>
        </p:nvSpPr>
        <p:spPr>
          <a:xfrm>
            <a:off x="5923802" y="40134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Anomaly is detected and the anomaly snippets are stored.</a:t>
            </a:r>
            <a:endParaRPr sz="11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3546938" y="14859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5"/>
          <p:cNvSpPr/>
          <p:nvPr/>
        </p:nvSpPr>
        <p:spPr>
          <a:xfrm>
            <a:off x="3546938" y="26041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5"/>
          <p:cNvSpPr/>
          <p:nvPr/>
        </p:nvSpPr>
        <p:spPr>
          <a:xfrm>
            <a:off x="3546938" y="37223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4917563" y="14859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4917563" y="26041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4917563" y="3722361"/>
            <a:ext cx="679500" cy="679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15"/>
          <p:cNvCxnSpPr>
            <a:stCxn id="392" idx="3"/>
            <a:endCxn id="395" idx="1"/>
          </p:cNvCxnSpPr>
          <p:nvPr/>
        </p:nvCxnSpPr>
        <p:spPr>
          <a:xfrm>
            <a:off x="4226438" y="1825711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15"/>
          <p:cNvCxnSpPr>
            <a:stCxn id="395" idx="2"/>
            <a:endCxn id="396" idx="0"/>
          </p:cNvCxnSpPr>
          <p:nvPr/>
        </p:nvCxnSpPr>
        <p:spPr>
          <a:xfrm>
            <a:off x="5257313" y="2165461"/>
            <a:ext cx="0" cy="43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15"/>
          <p:cNvCxnSpPr>
            <a:stCxn id="396" idx="1"/>
            <a:endCxn id="393" idx="3"/>
          </p:cNvCxnSpPr>
          <p:nvPr/>
        </p:nvCxnSpPr>
        <p:spPr>
          <a:xfrm rot="10800000">
            <a:off x="4226363" y="2943911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15"/>
          <p:cNvCxnSpPr>
            <a:stCxn id="393" idx="2"/>
            <a:endCxn id="394" idx="0"/>
          </p:cNvCxnSpPr>
          <p:nvPr/>
        </p:nvCxnSpPr>
        <p:spPr>
          <a:xfrm>
            <a:off x="3886688" y="3283661"/>
            <a:ext cx="0" cy="43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2" name="Google Shape;402;p15"/>
          <p:cNvCxnSpPr>
            <a:stCxn id="394" idx="3"/>
            <a:endCxn id="397" idx="1"/>
          </p:cNvCxnSpPr>
          <p:nvPr/>
        </p:nvCxnSpPr>
        <p:spPr>
          <a:xfrm>
            <a:off x="4226438" y="4062111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3" name="Google Shape;403;p15"/>
          <p:cNvGrpSpPr/>
          <p:nvPr/>
        </p:nvGrpSpPr>
        <p:grpSpPr>
          <a:xfrm>
            <a:off x="5086066" y="1650687"/>
            <a:ext cx="352886" cy="350049"/>
            <a:chOff x="946175" y="3253275"/>
            <a:chExt cx="298550" cy="296150"/>
          </a:xfrm>
        </p:grpSpPr>
        <p:sp>
          <p:nvSpPr>
            <p:cNvPr id="404" name="Google Shape;404;p15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15"/>
          <p:cNvSpPr/>
          <p:nvPr/>
        </p:nvSpPr>
        <p:spPr>
          <a:xfrm>
            <a:off x="1798662" y="577492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7198367" y="600434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 txBox="1">
            <a:spLocks noGrp="1"/>
          </p:cNvSpPr>
          <p:nvPr>
            <p:ph type="title"/>
          </p:nvPr>
        </p:nvSpPr>
        <p:spPr>
          <a:xfrm>
            <a:off x="311663" y="41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INFERENCE ENGINE- IMPLEMENTATION</a:t>
            </a:r>
            <a:endParaRPr/>
          </a:p>
        </p:txBody>
      </p:sp>
      <p:grpSp>
        <p:nvGrpSpPr>
          <p:cNvPr id="412" name="Google Shape;412;p15"/>
          <p:cNvGrpSpPr/>
          <p:nvPr/>
        </p:nvGrpSpPr>
        <p:grpSpPr>
          <a:xfrm>
            <a:off x="5095959" y="2774568"/>
            <a:ext cx="310693" cy="357214"/>
            <a:chOff x="-1182750" y="3962900"/>
            <a:chExt cx="294575" cy="291450"/>
          </a:xfrm>
        </p:grpSpPr>
        <p:sp>
          <p:nvSpPr>
            <p:cNvPr id="413" name="Google Shape;413;p15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15"/>
          <p:cNvGrpSpPr/>
          <p:nvPr/>
        </p:nvGrpSpPr>
        <p:grpSpPr>
          <a:xfrm>
            <a:off x="3691180" y="2767471"/>
            <a:ext cx="391003" cy="392176"/>
            <a:chOff x="-1592325" y="3957400"/>
            <a:chExt cx="293025" cy="277275"/>
          </a:xfrm>
        </p:grpSpPr>
        <p:sp>
          <p:nvSpPr>
            <p:cNvPr id="421" name="Google Shape;421;p15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5"/>
          <p:cNvGrpSpPr/>
          <p:nvPr/>
        </p:nvGrpSpPr>
        <p:grpSpPr>
          <a:xfrm>
            <a:off x="5079673" y="3882950"/>
            <a:ext cx="355258" cy="356205"/>
            <a:chOff x="-48630025" y="3199700"/>
            <a:chExt cx="300100" cy="300900"/>
          </a:xfrm>
        </p:grpSpPr>
        <p:sp>
          <p:nvSpPr>
            <p:cNvPr id="426" name="Google Shape;426;p15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15"/>
          <p:cNvGrpSpPr/>
          <p:nvPr/>
        </p:nvGrpSpPr>
        <p:grpSpPr>
          <a:xfrm>
            <a:off x="3702562" y="1659032"/>
            <a:ext cx="355258" cy="311458"/>
            <a:chOff x="-46042675" y="3218600"/>
            <a:chExt cx="300100" cy="263100"/>
          </a:xfrm>
        </p:grpSpPr>
        <p:sp>
          <p:nvSpPr>
            <p:cNvPr id="430" name="Google Shape;430;p15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5"/>
          <p:cNvGrpSpPr/>
          <p:nvPr/>
        </p:nvGrpSpPr>
        <p:grpSpPr>
          <a:xfrm>
            <a:off x="3695243" y="3944296"/>
            <a:ext cx="369068" cy="289004"/>
            <a:chOff x="-41526450" y="3653375"/>
            <a:chExt cx="315875" cy="247350"/>
          </a:xfrm>
        </p:grpSpPr>
        <p:sp>
          <p:nvSpPr>
            <p:cNvPr id="437" name="Google Shape;437;p15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9" name="Google Shape;439;p15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5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441" name="Google Shape;441;p15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"/>
          <p:cNvSpPr txBox="1">
            <a:spLocks noGrp="1"/>
          </p:cNvSpPr>
          <p:nvPr>
            <p:ph type="title"/>
          </p:nvPr>
        </p:nvSpPr>
        <p:spPr>
          <a:xfrm>
            <a:off x="359478" y="2892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PROBLEMS AND CHALLENGES</a:t>
            </a:r>
            <a:endParaRPr sz="2800"/>
          </a:p>
        </p:txBody>
      </p:sp>
      <p:graphicFrame>
        <p:nvGraphicFramePr>
          <p:cNvPr id="448" name="Google Shape;448;p16"/>
          <p:cNvGraphicFramePr/>
          <p:nvPr/>
        </p:nvGraphicFramePr>
        <p:xfrm>
          <a:off x="831933" y="1493684"/>
          <a:ext cx="7575725" cy="2336300"/>
        </p:xfrm>
        <a:graphic>
          <a:graphicData uri="http://schemas.openxmlformats.org/drawingml/2006/table">
            <a:tbl>
              <a:tblPr>
                <a:noFill/>
                <a:tableStyleId>{C872A72D-1AC4-4333-BE6C-20A670109590}</a:tableStyleId>
              </a:tblPr>
              <a:tblGrid>
                <a:gridCol w="198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Details of </a:t>
                      </a:r>
                      <a:r>
                        <a:rPr lang="en-US" sz="1400" b="1" u="none" strike="noStrike" cap="none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Model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262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3F3F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  Limited Resources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3F3F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Size of Dataset</a:t>
                      </a:r>
                      <a:endParaRPr sz="1400" b="1" u="none" strike="noStrike" cap="none">
                        <a:solidFill>
                          <a:srgbClr val="F3F3F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Training of the </a:t>
                      </a:r>
                      <a:r>
                        <a:rPr lang="en-US" sz="1400" b="1" u="none" strike="noStrike" cap="none">
                          <a:solidFill>
                            <a:srgbClr val="F3F3F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Model</a:t>
                      </a:r>
                      <a:endParaRPr sz="1400" b="1" u="none" strike="noStrike" cap="none">
                        <a:solidFill>
                          <a:srgbClr val="F3F3F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200">
                <a:tc>
                  <a:txBody>
                    <a:bodyPr/>
                    <a:lstStyle/>
                    <a:p>
                      <a:pPr marL="171450" marR="0" lvl="0" indent="-1714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Brief information regarding the Model.</a:t>
                      </a:r>
                      <a:endParaRPr sz="1200" u="none" strike="noStrike" cap="none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Google Colab Timeout session of 12 hours.</a:t>
                      </a:r>
                      <a:endParaRPr/>
                    </a:p>
                    <a:p>
                      <a:pPr marL="171450" marR="0" lvl="0" indent="-1714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Link to Google Drive.</a:t>
                      </a:r>
                      <a:endParaRPr/>
                    </a:p>
                    <a:p>
                      <a:pPr marL="171450" marR="0" lvl="0" indent="-952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Limit of read and write on Google Drive.</a:t>
                      </a:r>
                      <a:endParaRPr/>
                    </a:p>
                    <a:p>
                      <a:pPr marL="171450" marR="0" lvl="0" indent="-1714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Multiple Zip files required.</a:t>
                      </a:r>
                      <a:endParaRPr sz="1200" u="none" strike="noStrike" cap="none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No access of GPU over Google Cloud.</a:t>
                      </a:r>
                      <a:endParaRPr/>
                    </a:p>
                    <a:p>
                      <a:pPr marL="457200" lvl="0" indent="-3048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Switch to Google Colab.</a:t>
                      </a:r>
                      <a:endParaRPr sz="120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9" name="Google Shape;449;p16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6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451" name="Google Shape;451;p16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"/>
          <p:cNvSpPr txBox="1">
            <a:spLocks noGrp="1"/>
          </p:cNvSpPr>
          <p:nvPr>
            <p:ph type="ctrTitle"/>
          </p:nvPr>
        </p:nvSpPr>
        <p:spPr>
          <a:xfrm>
            <a:off x="2367600" y="1841850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</a:pPr>
            <a:r>
              <a:rPr lang="en-US" sz="4800"/>
              <a:t>NVIDIA Jetson</a:t>
            </a:r>
            <a:br>
              <a:rPr lang="en-US" sz="4800"/>
            </a:br>
            <a:r>
              <a:rPr lang="en-US" sz="4800"/>
              <a:t>Nano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NVIDIA</a:t>
            </a:r>
            <a:r>
              <a:rPr lang="en-US" b="0" i="0" baseline="3000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®</a:t>
            </a: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 Jetson Nano</a:t>
            </a:r>
            <a:r>
              <a:rPr lang="en-US" b="0" i="0" baseline="3000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™</a:t>
            </a: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 Developer Kit</a:t>
            </a:r>
            <a:endParaRPr/>
          </a:p>
        </p:txBody>
      </p:sp>
      <p:sp>
        <p:nvSpPr>
          <p:cNvPr id="463" name="Google Shape;463;p18"/>
          <p:cNvSpPr txBox="1"/>
          <p:nvPr/>
        </p:nvSpPr>
        <p:spPr>
          <a:xfrm>
            <a:off x="422313" y="1482205"/>
            <a:ext cx="504176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A small, powerful computer </a:t>
            </a:r>
            <a:endParaRPr sz="1400" b="0" i="0" u="none" strike="noStrike" cap="none">
              <a:solidFill>
                <a:srgbClr val="F2F2F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Lets you run multiple neural networks in parallel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For applications like image classification, object detection, segmentation, and speech processing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Easy-to-use platform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Runs in as low as 5 watts</a:t>
            </a:r>
            <a:r>
              <a:rPr lang="en-US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464" name="Google Shape;464;p18"/>
          <p:cNvGrpSpPr/>
          <p:nvPr/>
        </p:nvGrpSpPr>
        <p:grpSpPr>
          <a:xfrm>
            <a:off x="5058697" y="1017640"/>
            <a:ext cx="3662990" cy="3574482"/>
            <a:chOff x="6420679" y="1652372"/>
            <a:chExt cx="2332382" cy="2628082"/>
          </a:xfrm>
        </p:grpSpPr>
        <p:pic>
          <p:nvPicPr>
            <p:cNvPr id="465" name="Google Shape;465;p18" descr="C:\Users\Hassan Shafiq\Desktop\Tutorials_thumbnail_Hello_AI_World_Meet_Jetson_Nano.png"/>
            <p:cNvPicPr preferRelativeResize="0"/>
            <p:nvPr/>
          </p:nvPicPr>
          <p:blipFill rotWithShape="1">
            <a:blip r:embed="rId3">
              <a:alphaModFix/>
            </a:blip>
            <a:srcRect l="13121" t="11980" r="8422" b="11373"/>
            <a:stretch/>
          </p:blipFill>
          <p:spPr>
            <a:xfrm>
              <a:off x="6420679" y="3001619"/>
              <a:ext cx="2332382" cy="127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8" descr="C:\Users\Hassan Shafiq\Desktop\1_RfYXItlMexwhVZyW3EHm5A.jpeg"/>
            <p:cNvPicPr preferRelativeResize="0"/>
            <p:nvPr/>
          </p:nvPicPr>
          <p:blipFill rotWithShape="1">
            <a:blip r:embed="rId4">
              <a:alphaModFix/>
            </a:blip>
            <a:srcRect l="12939" t="8574" r="15795" b="17540"/>
            <a:stretch/>
          </p:blipFill>
          <p:spPr>
            <a:xfrm>
              <a:off x="6675851" y="1652372"/>
              <a:ext cx="1865173" cy="12889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18" descr="A screenshot of a cell phone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8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469" name="Google Shape;469;p18" descr="A close up of a logo&#10;&#10;Description automatically generated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PURPOSE AND PROBLEM</a:t>
            </a:r>
            <a:br>
              <a:rPr lang="en-US" sz="2800"/>
            </a:br>
            <a:endParaRPr sz="2800"/>
          </a:p>
        </p:txBody>
      </p:sp>
      <p:sp>
        <p:nvSpPr>
          <p:cNvPr id="98" name="Google Shape;98;p3"/>
          <p:cNvSpPr txBox="1"/>
          <p:nvPr/>
        </p:nvSpPr>
        <p:spPr>
          <a:xfrm>
            <a:off x="778365" y="3401784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# 1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3257145" y="3809269"/>
            <a:ext cx="645048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# 2</a:t>
            </a:r>
            <a:endParaRPr/>
          </a:p>
        </p:txBody>
      </p:sp>
      <p:cxnSp>
        <p:nvCxnSpPr>
          <p:cNvPr id="100" name="Google Shape;100;p3"/>
          <p:cNvCxnSpPr/>
          <p:nvPr/>
        </p:nvCxnSpPr>
        <p:spPr>
          <a:xfrm flipH="1">
            <a:off x="1578495" y="2230818"/>
            <a:ext cx="1924" cy="122317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1" name="Google Shape;101;p3"/>
          <p:cNvCxnSpPr/>
          <p:nvPr/>
        </p:nvCxnSpPr>
        <p:spPr>
          <a:xfrm flipH="1">
            <a:off x="3413371" y="3302277"/>
            <a:ext cx="1520" cy="50699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2" name="Google Shape;102;p3"/>
          <p:cNvSpPr txBox="1"/>
          <p:nvPr/>
        </p:nvSpPr>
        <p:spPr>
          <a:xfrm>
            <a:off x="6624000" y="3746334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</a:pPr>
            <a:r>
              <a:rPr lang="en-US"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# 4</a:t>
            </a:r>
            <a:endParaRPr/>
          </a:p>
        </p:txBody>
      </p:sp>
      <p:cxnSp>
        <p:nvCxnSpPr>
          <p:cNvPr id="103" name="Google Shape;103;p3"/>
          <p:cNvCxnSpPr/>
          <p:nvPr/>
        </p:nvCxnSpPr>
        <p:spPr>
          <a:xfrm flipH="1">
            <a:off x="7373304" y="3302277"/>
            <a:ext cx="1520" cy="50699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4" name="Google Shape;104;p3"/>
          <p:cNvSpPr txBox="1"/>
          <p:nvPr/>
        </p:nvSpPr>
        <p:spPr>
          <a:xfrm>
            <a:off x="4572000" y="3453989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# 3</a:t>
            </a:r>
            <a:endParaRPr/>
          </a:p>
        </p:txBody>
      </p:sp>
      <p:cxnSp>
        <p:nvCxnSpPr>
          <p:cNvPr id="105" name="Google Shape;105;p3"/>
          <p:cNvCxnSpPr/>
          <p:nvPr/>
        </p:nvCxnSpPr>
        <p:spPr>
          <a:xfrm>
            <a:off x="5292430" y="2063702"/>
            <a:ext cx="12147" cy="123857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6" name="Google Shape;106;p3"/>
          <p:cNvSpPr txBox="1"/>
          <p:nvPr/>
        </p:nvSpPr>
        <p:spPr>
          <a:xfrm>
            <a:off x="311700" y="1365545"/>
            <a:ext cx="2983149" cy="77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i="0" u="none" strike="noStrike" cap="none">
                <a:solidFill>
                  <a:srgbClr val="F3F3F3"/>
                </a:solidFill>
                <a:latin typeface="Archivo"/>
                <a:ea typeface="Archivo"/>
                <a:cs typeface="Archivo"/>
                <a:sym typeface="Archivo"/>
              </a:rPr>
              <a:t>Increased crime rate with growing population. Even with CCTVs, large number of events go undetected/delayed-reporting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4145407" y="1334719"/>
            <a:ext cx="2587558" cy="55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Even with proper monitoring , crimes remains undetected simply due to human error</a:t>
            </a:r>
            <a:endParaRPr sz="14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317665" y="2564890"/>
            <a:ext cx="2639438" cy="6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Traditional CCTV setup requires constant monitoring, or large human resource base for CCTV clusters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5872002" y="2442948"/>
            <a:ext cx="3002604" cy="75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-US" sz="1400" b="0" i="0" u="none" strike="noStrike" cap="none">
                <a:solidFill>
                  <a:srgbClr val="F3F3F3"/>
                </a:solidFill>
                <a:latin typeface="Archivo"/>
                <a:ea typeface="Archivo"/>
                <a:cs typeface="Archivo"/>
                <a:sym typeface="Archivo"/>
              </a:rPr>
              <a:t>Over 400,000 crimes reported in Punjab in 10 months (Jan 2020- Nov 2020). </a:t>
            </a:r>
            <a:endParaRPr/>
          </a:p>
        </p:txBody>
      </p:sp>
      <p:pic>
        <p:nvPicPr>
          <p:cNvPr id="110" name="Google Shape;110;p3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112" name="Google Shape;112;p3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NVIDIA</a:t>
            </a:r>
            <a:r>
              <a:rPr lang="en-US" b="0" i="0" baseline="3000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®</a:t>
            </a: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 Jetson Nano</a:t>
            </a:r>
            <a:r>
              <a:rPr lang="en-US" b="0" i="0" baseline="3000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™</a:t>
            </a:r>
            <a:r>
              <a:rPr lang="en-US" b="0" i="0">
                <a:solidFill>
                  <a:srgbClr val="F2F2F2"/>
                </a:solidFill>
                <a:latin typeface="Archivo"/>
                <a:ea typeface="Archivo"/>
                <a:cs typeface="Archivo"/>
                <a:sym typeface="Archivo"/>
              </a:rPr>
              <a:t> Developer Kit</a:t>
            </a:r>
            <a:endParaRPr/>
          </a:p>
        </p:txBody>
      </p:sp>
      <p:sp>
        <p:nvSpPr>
          <p:cNvPr id="476" name="Google Shape;476;p19"/>
          <p:cNvSpPr txBox="1"/>
          <p:nvPr/>
        </p:nvSpPr>
        <p:spPr>
          <a:xfrm>
            <a:off x="1054509" y="1290485"/>
            <a:ext cx="729307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128 Maxwell Architecture based CUDA Cores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4GB 64-bit LPDDR4 25.6 GB/s Shared RAM with GPU cores.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1 x MIPI CSI-2 DPHY lanes camera interface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10/100/1000BASE-T Ethernet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HDMI port with 1080p  UHD output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4 x USB 3.0, 1 x USB 2.0 Micro-B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40 x GPIO, I2C, I2S, SPI, UART, microSD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Video Encoding: 4K @ 30fps 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Video Decoding: 4K @ 60fps</a:t>
            </a: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d629ac15f_4_5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EXPERIENCE WITH JETSON NANO</a:t>
            </a:r>
            <a:endParaRPr sz="2700"/>
          </a:p>
        </p:txBody>
      </p:sp>
      <p:sp>
        <p:nvSpPr>
          <p:cNvPr id="483" name="Google Shape;483;gad629ac15f_4_5"/>
          <p:cNvSpPr txBox="1"/>
          <p:nvPr/>
        </p:nvSpPr>
        <p:spPr>
          <a:xfrm>
            <a:off x="977950" y="1361025"/>
            <a:ext cx="7040100" cy="3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chivo"/>
              <a:buChar char="●"/>
            </a:pPr>
            <a:r>
              <a:rPr lang="en-US" sz="16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Installation</a:t>
            </a:r>
            <a:endParaRPr sz="16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chivo"/>
              <a:buChar char="●"/>
            </a:pPr>
            <a:r>
              <a:rPr lang="en-US" sz="16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Library dependencies</a:t>
            </a:r>
            <a:endParaRPr sz="16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84" name="Google Shape;484;gad629ac15f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80" y="1361030"/>
            <a:ext cx="2986925" cy="29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629ac15f_4_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"/>
          <p:cNvSpPr txBox="1">
            <a:spLocks noGrp="1"/>
          </p:cNvSpPr>
          <p:nvPr>
            <p:ph type="ctrTitle"/>
          </p:nvPr>
        </p:nvSpPr>
        <p:spPr>
          <a:xfrm>
            <a:off x="1036059" y="1057950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/>
              <a:t>LOW RESOURCE SYSTEM </a:t>
            </a:r>
            <a:endParaRPr/>
          </a:p>
        </p:txBody>
      </p:sp>
      <p:sp>
        <p:nvSpPr>
          <p:cNvPr id="491" name="Google Shape;491;p20"/>
          <p:cNvSpPr txBox="1">
            <a:spLocks noGrp="1"/>
          </p:cNvSpPr>
          <p:nvPr>
            <p:ph type="subTitle" idx="1"/>
          </p:nvPr>
        </p:nvSpPr>
        <p:spPr>
          <a:xfrm>
            <a:off x="442290" y="3887537"/>
            <a:ext cx="3825329" cy="6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/>
              <a:t>Currently ranges between 7-8 fps</a:t>
            </a:r>
            <a:endParaRPr sz="14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492" name="Google Shape;492;p20"/>
          <p:cNvSpPr txBox="1">
            <a:spLocks noGrp="1"/>
          </p:cNvSpPr>
          <p:nvPr>
            <p:ph type="ctrTitle" idx="2"/>
          </p:nvPr>
        </p:nvSpPr>
        <p:spPr>
          <a:xfrm>
            <a:off x="5523143" y="1005537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/>
              <a:t>NVIDIA Jetson Nano</a:t>
            </a:r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subTitle" idx="3"/>
          </p:nvPr>
        </p:nvSpPr>
        <p:spPr>
          <a:xfrm>
            <a:off x="5006970" y="3875075"/>
            <a:ext cx="3825329" cy="39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/>
              <a:t>Currently ranges between 17-18 fps</a:t>
            </a:r>
            <a:endParaRPr sz="1400"/>
          </a:p>
        </p:txBody>
      </p:sp>
      <p:sp>
        <p:nvSpPr>
          <p:cNvPr id="494" name="Google Shape;494;p20"/>
          <p:cNvSpPr txBox="1">
            <a:spLocks noGrp="1"/>
          </p:cNvSpPr>
          <p:nvPr>
            <p:ph type="title" idx="4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COMPARISON (SINGLE STREAM)</a:t>
            </a:r>
            <a:endParaRPr/>
          </a:p>
        </p:txBody>
      </p:sp>
      <p:pic>
        <p:nvPicPr>
          <p:cNvPr id="495" name="Google Shape;4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90" y="1566750"/>
            <a:ext cx="3903200" cy="21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0" descr="A flat screen televis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6971" y="1566749"/>
            <a:ext cx="3903200" cy="2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ctrTitle"/>
          </p:nvPr>
        </p:nvSpPr>
        <p:spPr>
          <a:xfrm>
            <a:off x="1036060" y="1042639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/>
              <a:t>LOW RESOURCE SYSTEM </a:t>
            </a:r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15794" y="4271099"/>
            <a:ext cx="3825329" cy="6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/>
              <a:t>Currently ranges between 1.5-2 fps</a:t>
            </a:r>
            <a:endParaRPr sz="14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ctrTitle" idx="2"/>
          </p:nvPr>
        </p:nvSpPr>
        <p:spPr>
          <a:xfrm>
            <a:off x="5523141" y="1042639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/>
              <a:t>NVIDIA Jetson Nano</a:t>
            </a:r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5006971" y="4233496"/>
            <a:ext cx="3825329" cy="39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/>
              <a:t>Currently ranges between 3-5 fps</a:t>
            </a:r>
            <a:endParaRPr sz="1400"/>
          </a:p>
        </p:txBody>
      </p:sp>
      <p:sp>
        <p:nvSpPr>
          <p:cNvPr id="506" name="Google Shape;506;p21"/>
          <p:cNvSpPr txBox="1">
            <a:spLocks noGrp="1"/>
          </p:cNvSpPr>
          <p:nvPr>
            <p:ph type="title" idx="4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COMPARISON (MULTIPLE STREAMS)</a:t>
            </a:r>
            <a:endParaRPr/>
          </a:p>
        </p:txBody>
      </p:sp>
      <p:pic>
        <p:nvPicPr>
          <p:cNvPr id="507" name="Google Shape;507;p21" descr="Graphical user interface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08" y="1501337"/>
            <a:ext cx="4372898" cy="27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1" descr="A screen 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096" y="1501337"/>
            <a:ext cx="4372898" cy="27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 txBox="1">
            <a:spLocks noGrp="1"/>
          </p:cNvSpPr>
          <p:nvPr>
            <p:ph type="title" idx="4"/>
          </p:nvPr>
        </p:nvSpPr>
        <p:spPr>
          <a:xfrm>
            <a:off x="311700" y="3520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COMPARISON BETWEEN ARCHITECTURE </a:t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>
            <a:off x="1689214" y="556014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7252829" y="556014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2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2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519" name="Google Shape;519;p22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2" descr="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54230" y="1056836"/>
            <a:ext cx="5447121" cy="300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2"/>
          <p:cNvSpPr txBox="1">
            <a:spLocks noGrp="1"/>
          </p:cNvSpPr>
          <p:nvPr>
            <p:ph type="subTitle" idx="1"/>
          </p:nvPr>
        </p:nvSpPr>
        <p:spPr>
          <a:xfrm>
            <a:off x="2563250" y="4090782"/>
            <a:ext cx="38253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000"/>
              <a:t>Inference of two different architectures on low resource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000"/>
              <a:t>efficient</a:t>
            </a:r>
            <a:endParaRPr sz="1000"/>
          </a:p>
        </p:txBody>
      </p:sp>
      <p:sp>
        <p:nvSpPr>
          <p:cNvPr id="522" name="Google Shape;52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"/>
          <p:cNvSpPr txBox="1">
            <a:spLocks noGrp="1"/>
          </p:cNvSpPr>
          <p:nvPr>
            <p:ph type="title" idx="4"/>
          </p:nvPr>
        </p:nvSpPr>
        <p:spPr>
          <a:xfrm>
            <a:off x="311700" y="3520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COMPARISON BETWEEN ARCHITECTURE </a:t>
            </a:r>
            <a:endParaRPr/>
          </a:p>
        </p:txBody>
      </p:sp>
      <p:sp>
        <p:nvSpPr>
          <p:cNvPr id="528" name="Google Shape;528;p23"/>
          <p:cNvSpPr/>
          <p:nvPr/>
        </p:nvSpPr>
        <p:spPr>
          <a:xfrm>
            <a:off x="1760814" y="556014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3"/>
          <p:cNvSpPr/>
          <p:nvPr/>
        </p:nvSpPr>
        <p:spPr>
          <a:xfrm>
            <a:off x="7166854" y="556014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23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3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532" name="Google Shape;532;p23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3" descr="Chart, line 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57875" y="906471"/>
            <a:ext cx="5357501" cy="31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3"/>
          <p:cNvSpPr txBox="1">
            <a:spLocks noGrp="1"/>
          </p:cNvSpPr>
          <p:nvPr>
            <p:ph type="subTitle" idx="1"/>
          </p:nvPr>
        </p:nvSpPr>
        <p:spPr>
          <a:xfrm>
            <a:off x="2617455" y="4133120"/>
            <a:ext cx="3825329" cy="3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000"/>
              <a:t>Inference of two different architectures on NVIDIA Jetson Nano</a:t>
            </a:r>
            <a:endParaRPr/>
          </a:p>
        </p:txBody>
      </p:sp>
      <p:sp>
        <p:nvSpPr>
          <p:cNvPr id="535" name="Google Shape;53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 txBox="1">
            <a:spLocks noGrp="1"/>
          </p:cNvSpPr>
          <p:nvPr>
            <p:ph type="ctrTitle"/>
          </p:nvPr>
        </p:nvSpPr>
        <p:spPr>
          <a:xfrm>
            <a:off x="2367600" y="1620624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</a:pPr>
            <a:r>
              <a:rPr lang="en-US" sz="4800"/>
              <a:t>PYTHON UI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"/>
          <p:cNvSpPr txBox="1">
            <a:spLocks noGrp="1"/>
          </p:cNvSpPr>
          <p:nvPr>
            <p:ph type="body" idx="1"/>
          </p:nvPr>
        </p:nvSpPr>
        <p:spPr>
          <a:xfrm>
            <a:off x="708847" y="1248101"/>
            <a:ext cx="7726306" cy="328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 i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Implemented using PyQt5</a:t>
            </a:r>
            <a:endParaRPr sz="1600" i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/>
              <a:t>P</a:t>
            </a:r>
            <a:r>
              <a:rPr lang="en-US" sz="1600" i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ermits flexibility when dealing with GUI events </a:t>
            </a:r>
            <a:endParaRPr sz="16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Lightweight to load</a:t>
            </a:r>
            <a:endParaRPr sz="16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/>
              <a:t>R</a:t>
            </a: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esponsive to display updated information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Easy and simple language used in the UI for our end user i.e. security guard</a:t>
            </a: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Multi-Language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Multiple Versions of Application developed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Contacted the end user for better and final interface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4" name="Google Shape;564;p27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PYTHON DESKTOP APPLICATION UI</a:t>
            </a:r>
            <a:endParaRPr sz="2800"/>
          </a:p>
        </p:txBody>
      </p:sp>
      <p:pic>
        <p:nvPicPr>
          <p:cNvPr id="565" name="Google Shape;565;p27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567" name="Google Shape;567;p27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"/>
          <p:cNvSpPr txBox="1">
            <a:spLocks noGrp="1"/>
          </p:cNvSpPr>
          <p:nvPr>
            <p:ph type="body" idx="1"/>
          </p:nvPr>
        </p:nvSpPr>
        <p:spPr>
          <a:xfrm>
            <a:off x="970010" y="1126181"/>
            <a:ext cx="7015749" cy="328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/>
              <a:t>Login Form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/>
              <a:t>Main UI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Welcome Screen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Cameras Display Screen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Alarm Log Screen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Account Information Screen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Language Screen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Users information Screen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600"/>
              <a:t>Users of Application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Admin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200"/>
              <a:t>Security Guard or Team</a:t>
            </a:r>
            <a:endParaRPr sz="1200"/>
          </a:p>
        </p:txBody>
      </p:sp>
      <p:sp>
        <p:nvSpPr>
          <p:cNvPr id="574" name="Google Shape;574;p28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PYTHON DESKTOP APPLICATION UI - INTERFACES</a:t>
            </a:r>
            <a:endParaRPr sz="2800"/>
          </a:p>
        </p:txBody>
      </p:sp>
      <p:pic>
        <p:nvPicPr>
          <p:cNvPr id="575" name="Google Shape;575;p28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8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577" name="Google Shape;577;p28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PYTHON DESKTOP APPLICATION UI- INTERFACE</a:t>
            </a:r>
            <a:endParaRPr/>
          </a:p>
        </p:txBody>
      </p:sp>
      <p:pic>
        <p:nvPicPr>
          <p:cNvPr id="584" name="Google Shape;5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006" y="1022992"/>
            <a:ext cx="5271713" cy="327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29"/>
          <p:cNvCxnSpPr/>
          <p:nvPr/>
        </p:nvCxnSpPr>
        <p:spPr>
          <a:xfrm>
            <a:off x="6302782" y="2398666"/>
            <a:ext cx="1410528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6" name="Google Shape;586;p29"/>
          <p:cNvSpPr txBox="1"/>
          <p:nvPr/>
        </p:nvSpPr>
        <p:spPr>
          <a:xfrm>
            <a:off x="6612572" y="2040073"/>
            <a:ext cx="12305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Login Screen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29" descr="A screenshot of a cell phone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9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589" name="Google Shape;589;p29" descr="A close up of a logo&#10;&#10;Description automatically generate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PURPOSE AND PROBLEM</a:t>
            </a:r>
            <a:endParaRPr sz="2800"/>
          </a:p>
        </p:txBody>
      </p:sp>
      <p:sp>
        <p:nvSpPr>
          <p:cNvPr id="119" name="Google Shape;119;p4"/>
          <p:cNvSpPr txBox="1"/>
          <p:nvPr/>
        </p:nvSpPr>
        <p:spPr>
          <a:xfrm>
            <a:off x="1755647" y="4395145"/>
            <a:ext cx="6547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Crimes reported in Punjab circa 2019-2020 https://punjabpolice.gov.pk/crimestatistics</a:t>
            </a:r>
            <a:endParaRPr sz="12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20" name="Google Shape;120;p4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122" name="Google Shape;122;p4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6575" y="1105525"/>
            <a:ext cx="4357925" cy="31372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8688C61-67E7-4D79-90B5-DE218B3602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123383"/>
                  </p:ext>
                </p:extLst>
              </p:nvPr>
            </p:nvGraphicFramePr>
            <p:xfrm>
              <a:off x="-1492624" y="399210"/>
              <a:ext cx="2286000" cy="1285875"/>
            </p:xfrm>
            <a:graphic>
              <a:graphicData uri="http://schemas.microsoft.com/office/powerpoint/2016/slidezoom">
                <pslz:sldZm>
                  <pslz:sldZmObj sldId="259" cId="0">
                    <pslz:zmPr id="{F0796FFE-7979-4AB8-940E-3707CF2C78F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688C61-67E7-4D79-90B5-DE218B360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492624" y="399210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0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64" y="486704"/>
            <a:ext cx="5987571" cy="3903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30"/>
          <p:cNvCxnSpPr/>
          <p:nvPr/>
        </p:nvCxnSpPr>
        <p:spPr>
          <a:xfrm>
            <a:off x="652591" y="2840812"/>
            <a:ext cx="176349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7" name="Google Shape;597;p30"/>
          <p:cNvSpPr txBox="1"/>
          <p:nvPr/>
        </p:nvSpPr>
        <p:spPr>
          <a:xfrm>
            <a:off x="564101" y="2493850"/>
            <a:ext cx="1584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Welcome Screen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30" descr="A screenshot of a cell phone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0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00" name="Google Shape;600;p30" descr="A close up of a logo&#10;&#10;Description automatically generate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1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97" y="590501"/>
            <a:ext cx="6066977" cy="3851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31"/>
          <p:cNvCxnSpPr/>
          <p:nvPr/>
        </p:nvCxnSpPr>
        <p:spPr>
          <a:xfrm rot="10800000">
            <a:off x="7422063" y="3523243"/>
            <a:ext cx="0" cy="183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8" name="Google Shape;608;p31"/>
          <p:cNvSpPr/>
          <p:nvPr/>
        </p:nvSpPr>
        <p:spPr>
          <a:xfrm>
            <a:off x="7339562" y="335854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1"/>
          <p:cNvSpPr txBox="1"/>
          <p:nvPr/>
        </p:nvSpPr>
        <p:spPr>
          <a:xfrm>
            <a:off x="6588869" y="2752973"/>
            <a:ext cx="16663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Supports Multi-language 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ad629ac15f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25" y="572338"/>
            <a:ext cx="6096837" cy="388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gad629ac15f_4_11"/>
          <p:cNvCxnSpPr/>
          <p:nvPr/>
        </p:nvCxnSpPr>
        <p:spPr>
          <a:xfrm>
            <a:off x="652591" y="2840812"/>
            <a:ext cx="17634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7" name="Google Shape;617;gad629ac15f_4_11"/>
          <p:cNvSpPr txBox="1"/>
          <p:nvPr/>
        </p:nvSpPr>
        <p:spPr>
          <a:xfrm>
            <a:off x="564101" y="2493850"/>
            <a:ext cx="158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Three Options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ad629ac15f_4_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648" y="494072"/>
            <a:ext cx="7013657" cy="394518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2"/>
          <p:cNvSpPr txBox="1"/>
          <p:nvPr/>
        </p:nvSpPr>
        <p:spPr>
          <a:xfrm>
            <a:off x="82509" y="1815051"/>
            <a:ext cx="15921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Screen, displaying 6 screens running simultaneously.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32"/>
          <p:cNvCxnSpPr/>
          <p:nvPr/>
        </p:nvCxnSpPr>
        <p:spPr>
          <a:xfrm rot="10800000">
            <a:off x="865271" y="-186262"/>
            <a:ext cx="0" cy="183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32"/>
          <p:cNvSpPr/>
          <p:nvPr/>
        </p:nvSpPr>
        <p:spPr>
          <a:xfrm>
            <a:off x="782761" y="1650351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32" descr="A screenshot of a cell phone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2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29" name="Google Shape;629;p32" descr="A close up of a logo&#10;&#10;Description automatically generate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3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96" y="530944"/>
            <a:ext cx="6663202" cy="374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33"/>
          <p:cNvCxnSpPr/>
          <p:nvPr/>
        </p:nvCxnSpPr>
        <p:spPr>
          <a:xfrm>
            <a:off x="6900190" y="3008266"/>
            <a:ext cx="1780514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33"/>
          <p:cNvSpPr txBox="1"/>
          <p:nvPr/>
        </p:nvSpPr>
        <p:spPr>
          <a:xfrm>
            <a:off x="7209892" y="2467763"/>
            <a:ext cx="15857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Displaying the saved anomalies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33" descr="A screenshot of a cell phone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3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40" name="Google Shape;640;p33" descr="A close up of a logo&#10;&#10;Description automatically generate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FUTURE WORK</a:t>
            </a:r>
            <a:endParaRPr sz="2800"/>
          </a:p>
        </p:txBody>
      </p:sp>
      <p:sp>
        <p:nvSpPr>
          <p:cNvPr id="647" name="Google Shape;647;p34"/>
          <p:cNvSpPr txBox="1"/>
          <p:nvPr/>
        </p:nvSpPr>
        <p:spPr>
          <a:xfrm>
            <a:off x="1411724" y="1516793"/>
            <a:ext cx="6279560" cy="149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Further extensions on this system are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Multi Class Action Recognition of the Anomaly.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Integration with the City-Wide Surveillance network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34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4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50" name="Google Shape;650;p34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ADDITIONAL WORKING</a:t>
            </a:r>
            <a:endParaRPr sz="2800"/>
          </a:p>
        </p:txBody>
      </p:sp>
      <p:sp>
        <p:nvSpPr>
          <p:cNvPr id="657" name="Google Shape;657;p35"/>
          <p:cNvSpPr txBox="1"/>
          <p:nvPr/>
        </p:nvSpPr>
        <p:spPr>
          <a:xfrm>
            <a:off x="1270331" y="2260717"/>
            <a:ext cx="6790341" cy="53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Writing a Journal Research Paper.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35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5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60" name="Google Shape;660;p35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35"/>
          <p:cNvGrpSpPr/>
          <p:nvPr/>
        </p:nvGrpSpPr>
        <p:grpSpPr>
          <a:xfrm>
            <a:off x="1195751" y="2002708"/>
            <a:ext cx="1089236" cy="923469"/>
            <a:chOff x="-40378075" y="3267450"/>
            <a:chExt cx="317425" cy="289075"/>
          </a:xfrm>
        </p:grpSpPr>
        <p:sp>
          <p:nvSpPr>
            <p:cNvPr id="662" name="Google Shape;662;p3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6"/>
          <p:cNvSpPr txBox="1">
            <a:spLocks noGrp="1"/>
          </p:cNvSpPr>
          <p:nvPr>
            <p:ph type="title"/>
          </p:nvPr>
        </p:nvSpPr>
        <p:spPr>
          <a:xfrm>
            <a:off x="311700" y="5609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TOOLS AND TECHNIQUES</a:t>
            </a:r>
            <a:endParaRPr sz="2800"/>
          </a:p>
        </p:txBody>
      </p:sp>
      <p:pic>
        <p:nvPicPr>
          <p:cNvPr id="672" name="Google Shape;672;p36" descr="Logo, icon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412" y="3576847"/>
            <a:ext cx="1186228" cy="118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6" descr="Logo, icon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0291" y="1589093"/>
            <a:ext cx="1023170" cy="106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6" descr="Logo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4864" y="3569494"/>
            <a:ext cx="1351462" cy="119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 descr="Logo, company nam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9261" y="3653653"/>
            <a:ext cx="1759982" cy="106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8720" y="1600069"/>
            <a:ext cx="1225584" cy="122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6201" y="1498639"/>
            <a:ext cx="1464666" cy="14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 descr="A picture containing shap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31125" y="1716550"/>
            <a:ext cx="992622" cy="99262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6"/>
          <p:cNvSpPr txBox="1"/>
          <p:nvPr/>
        </p:nvSpPr>
        <p:spPr>
          <a:xfrm>
            <a:off x="1738212" y="2841470"/>
            <a:ext cx="1418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/>
          </a:p>
        </p:txBody>
      </p:sp>
      <p:sp>
        <p:nvSpPr>
          <p:cNvPr id="680" name="Google Shape;680;p36"/>
          <p:cNvSpPr txBox="1"/>
          <p:nvPr/>
        </p:nvSpPr>
        <p:spPr>
          <a:xfrm>
            <a:off x="6672852" y="2836150"/>
            <a:ext cx="92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/>
          </a:p>
        </p:txBody>
      </p:sp>
      <p:sp>
        <p:nvSpPr>
          <p:cNvPr id="681" name="Google Shape;681;p36"/>
          <p:cNvSpPr txBox="1"/>
          <p:nvPr/>
        </p:nvSpPr>
        <p:spPr>
          <a:xfrm>
            <a:off x="5040476" y="2836151"/>
            <a:ext cx="8620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 txBox="1"/>
          <p:nvPr/>
        </p:nvSpPr>
        <p:spPr>
          <a:xfrm>
            <a:off x="3607270" y="2836501"/>
            <a:ext cx="709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PyQt5</a:t>
            </a:r>
            <a:endParaRPr/>
          </a:p>
        </p:txBody>
      </p:sp>
      <p:pic>
        <p:nvPicPr>
          <p:cNvPr id="683" name="Google Shape;683;p36" descr="A screenshot of a cell phone&#10;&#10;Description automatically generated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6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85" name="Google Shape;685;p36" descr="A close up of a logo&#10;&#10;Description automatically generated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7"/>
          <p:cNvSpPr txBox="1"/>
          <p:nvPr/>
        </p:nvSpPr>
        <p:spPr>
          <a:xfrm>
            <a:off x="738602" y="1413530"/>
            <a:ext cx="76587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FUNDED BY IGNITE NGIRI</a:t>
            </a:r>
            <a:endParaRPr sz="28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92" name="Google Shape;692;p37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7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694" name="Google Shape;694;p37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696" name="Google Shape;69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950" y="2334500"/>
            <a:ext cx="3054625" cy="1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8"/>
          <p:cNvSpPr txBox="1">
            <a:spLocks noGrp="1"/>
          </p:cNvSpPr>
          <p:nvPr>
            <p:ph type="ctrTitle"/>
          </p:nvPr>
        </p:nvSpPr>
        <p:spPr>
          <a:xfrm>
            <a:off x="2738024" y="3075924"/>
            <a:ext cx="1731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</a:pPr>
            <a:r>
              <a:rPr lang="en-US"/>
              <a:t>Ifrah </a:t>
            </a:r>
            <a:br>
              <a:rPr lang="en-US"/>
            </a:br>
            <a:r>
              <a:rPr lang="en-US"/>
              <a:t>Tehleel</a:t>
            </a:r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1"/>
          </p:nvPr>
        </p:nvSpPr>
        <p:spPr>
          <a:xfrm>
            <a:off x="2731088" y="3460774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Group Leader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SP17-BCS-109</a:t>
            </a:r>
            <a:r>
              <a:rPr lang="en-US"/>
              <a:t>	</a:t>
            </a:r>
            <a:endParaRPr/>
          </a:p>
        </p:txBody>
      </p:sp>
      <p:sp>
        <p:nvSpPr>
          <p:cNvPr id="703" name="Google Shape;703;p38"/>
          <p:cNvSpPr txBox="1">
            <a:spLocks noGrp="1"/>
          </p:cNvSpPr>
          <p:nvPr>
            <p:ph type="ctrTitle" idx="2"/>
          </p:nvPr>
        </p:nvSpPr>
        <p:spPr>
          <a:xfrm>
            <a:off x="4459209" y="3075924"/>
            <a:ext cx="1994571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</a:pPr>
            <a:r>
              <a:rPr lang="en-US"/>
              <a:t>Nauman</a:t>
            </a:r>
            <a:br>
              <a:rPr lang="en-US"/>
            </a:br>
            <a:r>
              <a:rPr lang="en-US"/>
              <a:t> Akram</a:t>
            </a:r>
            <a:endParaRPr/>
          </a:p>
        </p:txBody>
      </p:sp>
      <p:sp>
        <p:nvSpPr>
          <p:cNvPr id="704" name="Google Shape;704;p38"/>
          <p:cNvSpPr txBox="1">
            <a:spLocks noGrp="1"/>
          </p:cNvSpPr>
          <p:nvPr>
            <p:ph type="subTitle" idx="3"/>
          </p:nvPr>
        </p:nvSpPr>
        <p:spPr>
          <a:xfrm>
            <a:off x="4615296" y="3460774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Team Member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SP17-BCS-145</a:t>
            </a:r>
            <a:endParaRPr sz="1400"/>
          </a:p>
        </p:txBody>
      </p:sp>
      <p:sp>
        <p:nvSpPr>
          <p:cNvPr id="705" name="Google Shape;705;p38"/>
          <p:cNvSpPr txBox="1">
            <a:spLocks noGrp="1"/>
          </p:cNvSpPr>
          <p:nvPr>
            <p:ph type="ctrTitle" idx="4"/>
          </p:nvPr>
        </p:nvSpPr>
        <p:spPr>
          <a:xfrm>
            <a:off x="6322455" y="3075924"/>
            <a:ext cx="2257232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</a:pPr>
            <a:r>
              <a:rPr lang="en-US"/>
              <a:t>Jan Muhammad Mirza</a:t>
            </a:r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5"/>
          </p:nvPr>
        </p:nvSpPr>
        <p:spPr>
          <a:xfrm>
            <a:off x="6585115" y="3460774"/>
            <a:ext cx="1731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Team Member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400"/>
              <a:t>SP17-BCS-028</a:t>
            </a:r>
            <a:endParaRPr sz="1400"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 idx="6"/>
          </p:nvPr>
        </p:nvSpPr>
        <p:spPr>
          <a:xfrm>
            <a:off x="311700" y="2913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OUR TEAM</a:t>
            </a:r>
            <a:endParaRPr sz="2800"/>
          </a:p>
        </p:txBody>
      </p:sp>
      <p:sp>
        <p:nvSpPr>
          <p:cNvPr id="708" name="Google Shape;708;p38"/>
          <p:cNvSpPr txBox="1">
            <a:spLocks noGrp="1"/>
          </p:cNvSpPr>
          <p:nvPr>
            <p:ph type="ctrTitle" idx="7"/>
          </p:nvPr>
        </p:nvSpPr>
        <p:spPr>
          <a:xfrm>
            <a:off x="779043" y="3084554"/>
            <a:ext cx="173191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</a:pPr>
            <a:r>
              <a:rPr lang="en-US"/>
              <a:t>Dr. Usama Ijaz Bajwa</a:t>
            </a:r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8"/>
          </p:nvPr>
        </p:nvSpPr>
        <p:spPr>
          <a:xfrm>
            <a:off x="1005994" y="3471754"/>
            <a:ext cx="140744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/>
              <a:t>Supervisor</a:t>
            </a: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710" name="Google Shape;710;p38"/>
          <p:cNvPicPr preferRelativeResize="0"/>
          <p:nvPr/>
        </p:nvPicPr>
        <p:blipFill rotWithShape="1">
          <a:blip r:embed="rId3">
            <a:alphaModFix/>
          </a:blip>
          <a:srcRect l="989" r="989"/>
          <a:stretch/>
        </p:blipFill>
        <p:spPr>
          <a:xfrm>
            <a:off x="953035" y="1321957"/>
            <a:ext cx="1383933" cy="1331123"/>
          </a:xfrm>
          <a:prstGeom prst="ellipse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1" name="Google Shape;71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932" y="1296577"/>
            <a:ext cx="1450793" cy="140358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712" name="Google Shape;71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5849" y="1296577"/>
            <a:ext cx="1450793" cy="140358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713" name="Google Shape;71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448" y="1296577"/>
            <a:ext cx="1500133" cy="140358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714" name="Google Shape;714;p38" descr="A screenshot of a cell phone&#10;&#10;Description automatically generated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8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716" name="Google Shape;716;p38" descr="A close up of a logo&#10;&#10;Description automatically generated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ctrTitle"/>
          </p:nvPr>
        </p:nvSpPr>
        <p:spPr>
          <a:xfrm>
            <a:off x="1146671" y="1226750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 sz="1800"/>
              <a:t>HIKVISION</a:t>
            </a:r>
            <a:endParaRPr sz="1800"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1"/>
          </p:nvPr>
        </p:nvSpPr>
        <p:spPr>
          <a:xfrm>
            <a:off x="914549" y="1547518"/>
            <a:ext cx="3222481" cy="227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US" sz="1400">
                <a:solidFill>
                  <a:schemeClr val="lt1"/>
                </a:solidFill>
              </a:rPr>
              <a:t>A Chinese CCTV company, Hikvision launched cameras able to detect anomalies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endParaRPr sz="14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US" sz="1400">
                <a:solidFill>
                  <a:schemeClr val="lt1"/>
                </a:solidFill>
              </a:rPr>
              <a:t>Though </a:t>
            </a:r>
            <a:r>
              <a:rPr lang="en-US" sz="1400"/>
              <a:t>Hikvision</a:t>
            </a:r>
            <a:r>
              <a:rPr lang="en-US" sz="1400">
                <a:solidFill>
                  <a:schemeClr val="lt1"/>
                </a:solidFill>
              </a:rPr>
              <a:t> cameras are able to detect multiple things, they require special CCTV cameras with integrated chips.</a:t>
            </a:r>
            <a:endParaRPr sz="1400">
              <a:solidFill>
                <a:schemeClr val="lt1"/>
              </a:solidFill>
            </a:endParaRPr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ctrTitle" idx="2"/>
          </p:nvPr>
        </p:nvSpPr>
        <p:spPr>
          <a:xfrm>
            <a:off x="5006972" y="1226750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</a:pPr>
            <a:r>
              <a:rPr lang="en-US"/>
              <a:t>AISIGHT</a:t>
            </a:r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 idx="4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RELATED WORK</a:t>
            </a:r>
            <a:endParaRPr sz="2800"/>
          </a:p>
        </p:txBody>
      </p:sp>
      <p:sp>
        <p:nvSpPr>
          <p:cNvPr id="133" name="Google Shape;133;p5"/>
          <p:cNvSpPr txBox="1"/>
          <p:nvPr/>
        </p:nvSpPr>
        <p:spPr>
          <a:xfrm>
            <a:off x="4789476" y="1813475"/>
            <a:ext cx="32793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</a:t>
            </a:r>
            <a:r>
              <a:rPr lang="en-US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n anomaly 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recognition system to prevent the crimes.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</a:pP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It focuses on prevention instead of detection.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</a:pPr>
            <a:endParaRPr sz="14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Caused controversies due to ethical reasons of calling someone criminal before he/she has committed a crime.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77925" y="4827775"/>
            <a:ext cx="236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https://www.hikvision.com/en/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7251300" y="4779700"/>
            <a:ext cx="15810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https://aisight.de/en</a:t>
            </a:r>
            <a:endParaRPr sz="12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9"/>
          <p:cNvSpPr txBox="1">
            <a:spLocks noGrp="1"/>
          </p:cNvSpPr>
          <p:nvPr>
            <p:ph type="body" idx="1"/>
          </p:nvPr>
        </p:nvSpPr>
        <p:spPr>
          <a:xfrm>
            <a:off x="916297" y="1224750"/>
            <a:ext cx="7098045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MPVIR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wentieth Century"/>
                <a:ea typeface="Twentieth Century"/>
                <a:cs typeface="Twentieth Century"/>
                <a:sym typeface="Twentieth Century"/>
              </a:rPr>
              <a:t>Our Work is cited at Machine Perception &amp; Visual Intelligence Research Group</a:t>
            </a:r>
            <a:endParaRPr sz="1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u="sng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https://sites.google.com/view/mpvir/projects/surveilia?authuser=0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>
                <a:latin typeface="Twentieth Century"/>
                <a:ea typeface="Twentieth Century"/>
                <a:cs typeface="Twentieth Century"/>
                <a:sym typeface="Twentieth Century"/>
              </a:rPr>
              <a:t>GITHUB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Twentieth Century"/>
                <a:ea typeface="Twentieth Century"/>
                <a:cs typeface="Twentieth Century"/>
                <a:sym typeface="Twentieth Century"/>
              </a:rPr>
              <a:t>Find our Work Find our Work at GitHub</a:t>
            </a:r>
            <a:endParaRPr sz="1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u="sng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https://github.com/IfrahTehleel/Surveilia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600"/>
          </a:p>
        </p:txBody>
      </p:sp>
      <p:sp>
        <p:nvSpPr>
          <p:cNvPr id="723" name="Google Shape;723;p3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CONNECT US VIA…</a:t>
            </a:r>
            <a:endParaRPr sz="2800"/>
          </a:p>
        </p:txBody>
      </p:sp>
      <p:pic>
        <p:nvPicPr>
          <p:cNvPr id="724" name="Google Shape;724;p39" descr="Qr cod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6894" y="3320926"/>
            <a:ext cx="996849" cy="99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 descr="A screenshot of a cell phone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9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727" name="Google Shape;727;p39" descr="A close up of a logo&#10;&#10;Description automatically generated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0"/>
          <p:cNvSpPr txBox="1">
            <a:spLocks noGrp="1"/>
          </p:cNvSpPr>
          <p:nvPr>
            <p:ph type="title"/>
          </p:nvPr>
        </p:nvSpPr>
        <p:spPr>
          <a:xfrm>
            <a:off x="1040499" y="957311"/>
            <a:ext cx="6754140" cy="21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0"/>
              <a:buNone/>
            </a:pPr>
            <a:r>
              <a:rPr lang="en-US" sz="6600"/>
              <a:t>Thank You!</a:t>
            </a:r>
            <a:endParaRPr sz="6600"/>
          </a:p>
        </p:txBody>
      </p:sp>
      <p:sp>
        <p:nvSpPr>
          <p:cNvPr id="734" name="Google Shape;734;p40"/>
          <p:cNvSpPr txBox="1">
            <a:spLocks noGrp="1"/>
          </p:cNvSpPr>
          <p:nvPr>
            <p:ph type="body" idx="1"/>
          </p:nvPr>
        </p:nvSpPr>
        <p:spPr>
          <a:xfrm>
            <a:off x="2601519" y="2985805"/>
            <a:ext cx="36321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 you have any queries?</a:t>
            </a:r>
            <a:endParaRPr/>
          </a:p>
        </p:txBody>
      </p:sp>
      <p:pic>
        <p:nvPicPr>
          <p:cNvPr id="735" name="Google Shape;735;p40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0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737" name="Google Shape;737;p40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>
            <a:spLocks noGrp="1"/>
          </p:cNvSpPr>
          <p:nvPr>
            <p:ph type="title" idx="2"/>
          </p:nvPr>
        </p:nvSpPr>
        <p:spPr>
          <a:xfrm>
            <a:off x="266875" y="1041383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ctrTitle"/>
          </p:nvPr>
        </p:nvSpPr>
        <p:spPr>
          <a:xfrm>
            <a:off x="3716935" y="2391796"/>
            <a:ext cx="28308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 sz="1400" b="0">
                <a:latin typeface="Archivo"/>
                <a:ea typeface="Archivo"/>
                <a:cs typeface="Archivo"/>
                <a:sym typeface="Archivo"/>
              </a:rPr>
              <a:t>Real-time detection of anomalous/suspicious human activities over live CCTV/ IP Camera input feed using deep learning approach.</a:t>
            </a:r>
            <a:br>
              <a:rPr lang="en-US" sz="1400" b="0">
                <a:latin typeface="Archivo"/>
                <a:ea typeface="Archivo"/>
                <a:cs typeface="Archivo"/>
                <a:sym typeface="Archivo"/>
              </a:rPr>
            </a:br>
            <a:endParaRPr sz="1400" b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3" name="Google Shape;143;p2"/>
          <p:cNvSpPr txBox="1">
            <a:spLocks noGrp="1"/>
          </p:cNvSpPr>
          <p:nvPr>
            <p:ph type="title" idx="5"/>
          </p:nvPr>
        </p:nvSpPr>
        <p:spPr>
          <a:xfrm>
            <a:off x="4909248" y="3367104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44" name="Google Shape;144;p2"/>
          <p:cNvSpPr txBox="1">
            <a:spLocks noGrp="1"/>
          </p:cNvSpPr>
          <p:nvPr>
            <p:ph type="title" idx="8"/>
          </p:nvPr>
        </p:nvSpPr>
        <p:spPr>
          <a:xfrm>
            <a:off x="2735546" y="217572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</a:pPr>
            <a:r>
              <a:rPr lang="en-US" sz="28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Our Solution: SURVEILIA</a:t>
            </a:r>
            <a:endParaRPr sz="2400" b="1" i="0" u="none" strike="noStrike" cap="non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5829348" y="3530041"/>
            <a:ext cx="2830800" cy="1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Embedded AI on the Edge, with Inference Engine, core application deployed on NVIDIA’s Jetson Nano I-GPU powered Platform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1241596" y="1219110"/>
            <a:ext cx="2830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Automates and facilitates intensive Surveillance work-load for single to multiple camera streams (up to 6 simultaneously)  </a:t>
            </a:r>
            <a:endParaRPr/>
          </a:p>
        </p:txBody>
      </p:sp>
      <p:pic>
        <p:nvPicPr>
          <p:cNvPr id="148" name="Google Shape;148;p2" descr="A close up of a logo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 descr="A screenshot of a cell phone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/>
          <p:nvPr/>
        </p:nvSpPr>
        <p:spPr>
          <a:xfrm>
            <a:off x="233464" y="3526560"/>
            <a:ext cx="2581075" cy="66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Feeds live video stream or CCTV footage to the system or to NVIDIA Jetson Nano. </a:t>
            </a:r>
            <a:endParaRPr sz="14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3184189" y="3494135"/>
            <a:ext cx="27432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Frames are fed to the Trained TSM based Inference Engine to obtain probability outputs/results.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1692617" y="1271083"/>
            <a:ext cx="2632953" cy="82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Applies data preprocessing </a:t>
            </a:r>
            <a:r>
              <a:rPr lang="en-US" sz="1200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and feeds</a:t>
            </a:r>
            <a:r>
              <a:rPr lang="en-US" sz="1200" b="0" i="0" u="none" strike="noStrike" cap="none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frames to inference engine.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6764506" y="3462621"/>
            <a:ext cx="1840098" cy="64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Instant notification.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4948137" y="1433211"/>
            <a:ext cx="2393004" cy="65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Detects and extracts key-event anomaly snippets.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2151805" y="1892354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Preprocessing</a:t>
            </a:r>
            <a:endParaRPr sz="18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5146037" y="1892354"/>
            <a:ext cx="19762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Anomaly Detection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606005" y="3167554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Camera OR Footage</a:t>
            </a:r>
            <a:endParaRPr sz="18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6789005" y="3167554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User Alert</a:t>
            </a:r>
            <a:endParaRPr sz="18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3572876" y="3167554"/>
            <a:ext cx="18976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Inferencing Model</a:t>
            </a:r>
            <a:endParaRPr sz="18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148855" y="244291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2694555" y="244291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4240255" y="244291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5785955" y="244291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331655" y="244291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6"/>
          <p:cNvCxnSpPr>
            <a:stCxn id="166" idx="6"/>
            <a:endCxn id="167" idx="2"/>
          </p:cNvCxnSpPr>
          <p:nvPr/>
        </p:nvCxnSpPr>
        <p:spPr>
          <a:xfrm>
            <a:off x="1721555" y="272926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6"/>
          <p:cNvCxnSpPr>
            <a:stCxn id="167" idx="6"/>
            <a:endCxn id="168" idx="2"/>
          </p:cNvCxnSpPr>
          <p:nvPr/>
        </p:nvCxnSpPr>
        <p:spPr>
          <a:xfrm>
            <a:off x="3267255" y="272926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6"/>
          <p:cNvCxnSpPr>
            <a:stCxn id="168" idx="6"/>
            <a:endCxn id="169" idx="2"/>
          </p:cNvCxnSpPr>
          <p:nvPr/>
        </p:nvCxnSpPr>
        <p:spPr>
          <a:xfrm>
            <a:off x="4812955" y="272926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6"/>
          <p:cNvCxnSpPr>
            <a:stCxn id="169" idx="6"/>
            <a:endCxn id="170" idx="2"/>
          </p:cNvCxnSpPr>
          <p:nvPr/>
        </p:nvCxnSpPr>
        <p:spPr>
          <a:xfrm>
            <a:off x="6358655" y="272926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6"/>
          <p:cNvSpPr txBox="1"/>
          <p:nvPr/>
        </p:nvSpPr>
        <p:spPr>
          <a:xfrm>
            <a:off x="1265051" y="2544599"/>
            <a:ext cx="363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362711" y="2544599"/>
            <a:ext cx="363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2823635" y="2544599"/>
            <a:ext cx="363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5908411" y="2544599"/>
            <a:ext cx="363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7461464" y="2553044"/>
            <a:ext cx="442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6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182" name="Google Shape;182;p6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725800" y="3173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FLOW OF </a:t>
            </a:r>
            <a:r>
              <a:rPr lang="en-US" sz="2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SURVEILIA</a:t>
            </a:r>
            <a:endParaRPr/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/>
              <a:t>GRAPHICAL REPRESENTATION OF SURVEILIA</a:t>
            </a:r>
            <a:endParaRPr sz="2800"/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3445" y="1148535"/>
            <a:ext cx="3044180" cy="31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 descr="A screenshot of a cell phone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193" name="Google Shape;193;p7" descr="A close up of a logo&#10;&#10;Description automatically generate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>
            <a:spLocks noGrp="1"/>
          </p:cNvSpPr>
          <p:nvPr>
            <p:ph type="title" idx="6"/>
          </p:nvPr>
        </p:nvSpPr>
        <p:spPr>
          <a:xfrm>
            <a:off x="219353" y="41524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FEATURES</a:t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3449695" y="59282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5446807" y="592823"/>
            <a:ext cx="165000" cy="164700"/>
          </a:xfrm>
          <a:prstGeom prst="donut">
            <a:avLst>
              <a:gd name="adj" fmla="val 11636"/>
            </a:avLst>
          </a:prstGeom>
          <a:solidFill>
            <a:srgbClr val="00FFFF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>
            <a:spLocks noGrp="1"/>
          </p:cNvSpPr>
          <p:nvPr>
            <p:ph type="ctrTitle"/>
          </p:nvPr>
        </p:nvSpPr>
        <p:spPr>
          <a:xfrm>
            <a:off x="495059" y="2248196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900"/>
              <a:t>USABILITY</a:t>
            </a:r>
            <a:endParaRPr sz="1900"/>
          </a:p>
        </p:txBody>
      </p:sp>
      <p:sp>
        <p:nvSpPr>
          <p:cNvPr id="203" name="Google Shape;203;p8"/>
          <p:cNvSpPr txBox="1">
            <a:spLocks noGrp="1"/>
          </p:cNvSpPr>
          <p:nvPr>
            <p:ph type="subTitle" idx="1"/>
          </p:nvPr>
        </p:nvSpPr>
        <p:spPr>
          <a:xfrm>
            <a:off x="855049" y="2724900"/>
            <a:ext cx="135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/>
              <a:t>Easy and simple to use. Works on any system installed at the security office.</a:t>
            </a:r>
            <a:endParaRPr sz="1200"/>
          </a:p>
        </p:txBody>
      </p:sp>
      <p:sp>
        <p:nvSpPr>
          <p:cNvPr id="204" name="Google Shape;204;p8"/>
          <p:cNvSpPr txBox="1">
            <a:spLocks noGrp="1"/>
          </p:cNvSpPr>
          <p:nvPr>
            <p:ph type="ctrTitle" idx="2"/>
          </p:nvPr>
        </p:nvSpPr>
        <p:spPr>
          <a:xfrm>
            <a:off x="2363450" y="2248183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/>
              <a:t>FUNCTIONALITY</a:t>
            </a:r>
            <a:endParaRPr sz="1800"/>
          </a:p>
        </p:txBody>
      </p:sp>
      <p:sp>
        <p:nvSpPr>
          <p:cNvPr id="205" name="Google Shape;205;p8"/>
          <p:cNvSpPr txBox="1">
            <a:spLocks noGrp="1"/>
          </p:cNvSpPr>
          <p:nvPr>
            <p:ph type="subTitle" idx="3"/>
          </p:nvPr>
        </p:nvSpPr>
        <p:spPr>
          <a:xfrm>
            <a:off x="2724786" y="2724900"/>
            <a:ext cx="135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/>
              <a:t>Works on CCTV Footage, CCTV Live Stream(IP Camera), Webcam.</a:t>
            </a:r>
            <a:endParaRPr sz="1200"/>
          </a:p>
        </p:txBody>
      </p:sp>
      <p:sp>
        <p:nvSpPr>
          <p:cNvPr id="206" name="Google Shape;206;p8"/>
          <p:cNvSpPr txBox="1">
            <a:spLocks noGrp="1"/>
          </p:cNvSpPr>
          <p:nvPr>
            <p:ph type="ctrTitle" idx="4"/>
          </p:nvPr>
        </p:nvSpPr>
        <p:spPr>
          <a:xfrm>
            <a:off x="4113478" y="2248183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/>
              <a:t>PORTABILITY</a:t>
            </a:r>
            <a:endParaRPr sz="1800"/>
          </a:p>
        </p:txBody>
      </p:sp>
      <p:sp>
        <p:nvSpPr>
          <p:cNvPr id="207" name="Google Shape;207;p8"/>
          <p:cNvSpPr txBox="1">
            <a:spLocks noGrp="1"/>
          </p:cNvSpPr>
          <p:nvPr>
            <p:ph type="subTitle" idx="5"/>
          </p:nvPr>
        </p:nvSpPr>
        <p:spPr>
          <a:xfrm>
            <a:off x="4473477" y="2724900"/>
            <a:ext cx="135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/>
              <a:t>Deployed and works on Linux, Windows and NVIDIA Jetson Nano.</a:t>
            </a:r>
            <a:endParaRPr sz="1200"/>
          </a:p>
        </p:txBody>
      </p:sp>
      <p:sp>
        <p:nvSpPr>
          <p:cNvPr id="208" name="Google Shape;208;p8"/>
          <p:cNvSpPr/>
          <p:nvPr/>
        </p:nvSpPr>
        <p:spPr>
          <a:xfrm>
            <a:off x="1208749" y="1542027"/>
            <a:ext cx="652200" cy="6288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3077150" y="1542025"/>
            <a:ext cx="652200" cy="6288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4826563" y="1517713"/>
            <a:ext cx="652200" cy="6531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8"/>
          <p:cNvGrpSpPr/>
          <p:nvPr/>
        </p:nvGrpSpPr>
        <p:grpSpPr>
          <a:xfrm>
            <a:off x="3265518" y="1720848"/>
            <a:ext cx="278132" cy="267505"/>
            <a:chOff x="-31455100" y="3909350"/>
            <a:chExt cx="294600" cy="293800"/>
          </a:xfrm>
        </p:grpSpPr>
        <p:sp>
          <p:nvSpPr>
            <p:cNvPr id="212" name="Google Shape;212;p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1426901" y="1689881"/>
            <a:ext cx="330997" cy="314883"/>
            <a:chOff x="-1951475" y="3597450"/>
            <a:chExt cx="295375" cy="291450"/>
          </a:xfrm>
        </p:grpSpPr>
        <p:sp>
          <p:nvSpPr>
            <p:cNvPr id="215" name="Google Shape;215;p8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8"/>
          <p:cNvGrpSpPr/>
          <p:nvPr/>
        </p:nvGrpSpPr>
        <p:grpSpPr>
          <a:xfrm>
            <a:off x="4977542" y="1663763"/>
            <a:ext cx="351460" cy="344099"/>
            <a:chOff x="-31811100" y="3550975"/>
            <a:chExt cx="291450" cy="293025"/>
          </a:xfrm>
        </p:grpSpPr>
        <p:sp>
          <p:nvSpPr>
            <p:cNvPr id="220" name="Google Shape;220;p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7" name="Google Shape;227;p8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2406564" y="478127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229" name="Google Shape;229;p8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6514075" y="1517713"/>
            <a:ext cx="652200" cy="6531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8"/>
          <p:cNvGrpSpPr/>
          <p:nvPr/>
        </p:nvGrpSpPr>
        <p:grpSpPr>
          <a:xfrm>
            <a:off x="6655633" y="1691317"/>
            <a:ext cx="369068" cy="289004"/>
            <a:chOff x="-41526450" y="3653375"/>
            <a:chExt cx="315875" cy="247350"/>
          </a:xfrm>
        </p:grpSpPr>
        <p:sp>
          <p:nvSpPr>
            <p:cNvPr id="233" name="Google Shape;233;p8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8"/>
          <p:cNvSpPr txBox="1">
            <a:spLocks noGrp="1"/>
          </p:cNvSpPr>
          <p:nvPr>
            <p:ph type="ctrTitle" idx="4"/>
          </p:nvPr>
        </p:nvSpPr>
        <p:spPr>
          <a:xfrm>
            <a:off x="5863491" y="2248183"/>
            <a:ext cx="207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/>
              <a:t>FLEXIBILITY</a:t>
            </a:r>
            <a:endParaRPr sz="1800"/>
          </a:p>
        </p:txBody>
      </p:sp>
      <p:sp>
        <p:nvSpPr>
          <p:cNvPr id="236" name="Google Shape;236;p8"/>
          <p:cNvSpPr txBox="1">
            <a:spLocks noGrp="1"/>
          </p:cNvSpPr>
          <p:nvPr>
            <p:ph type="subTitle" idx="5"/>
          </p:nvPr>
        </p:nvSpPr>
        <p:spPr>
          <a:xfrm>
            <a:off x="6223489" y="2724900"/>
            <a:ext cx="13596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>
                <a:solidFill>
                  <a:srgbClr val="FFFFFF"/>
                </a:solidFill>
              </a:rPr>
              <a:t>Ability to adapt to possible or future changes in its requirements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/>
        </p:nvSpPr>
        <p:spPr>
          <a:xfrm>
            <a:off x="3940463" y="2134447"/>
            <a:ext cx="1156081" cy="55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TASKS</a:t>
            </a:r>
            <a:endParaRPr/>
          </a:p>
        </p:txBody>
      </p:sp>
      <p:grpSp>
        <p:nvGrpSpPr>
          <p:cNvPr id="242" name="Google Shape;242;p9"/>
          <p:cNvGrpSpPr/>
          <p:nvPr/>
        </p:nvGrpSpPr>
        <p:grpSpPr>
          <a:xfrm>
            <a:off x="3069131" y="749846"/>
            <a:ext cx="2823455" cy="1705171"/>
            <a:chOff x="2413923" y="3711366"/>
            <a:chExt cx="1374117" cy="703260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244" name="Google Shape;244;p9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5" name="Google Shape;245;p9"/>
              <p:cNvGrpSpPr/>
              <p:nvPr/>
            </p:nvGrpSpPr>
            <p:grpSpPr>
              <a:xfrm>
                <a:off x="2600284" y="3808654"/>
                <a:ext cx="234506" cy="138010"/>
                <a:chOff x="2600284" y="3808654"/>
                <a:chExt cx="234506" cy="138010"/>
              </a:xfrm>
            </p:grpSpPr>
            <p:sp>
              <p:nvSpPr>
                <p:cNvPr id="246" name="Google Shape;246;p9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7" name="Google Shape;247;p9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" name="Google Shape;248;p9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249" name="Google Shape;249;p9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0" name="Google Shape;250;p9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" name="Google Shape;251;p9"/>
              <p:cNvGrpSpPr/>
              <p:nvPr/>
            </p:nvGrpSpPr>
            <p:grpSpPr>
              <a:xfrm>
                <a:off x="3067316" y="3711366"/>
                <a:ext cx="66900" cy="166810"/>
                <a:chOff x="3067316" y="3711366"/>
                <a:chExt cx="66900" cy="166810"/>
              </a:xfrm>
            </p:grpSpPr>
            <p:sp>
              <p:nvSpPr>
                <p:cNvPr id="252" name="Google Shape;252;p9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3" name="Google Shape;253;p9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4" name="Google Shape;254;p9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6" name="Google Shape;256;p9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7" name="Google Shape;257;p9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258" name="Google Shape;258;p9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9" name="Google Shape;259;p9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60" name="Google Shape;260;p9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261" name="Google Shape;261;p9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3" name="Google Shape;263;p9"/>
          <p:cNvGrpSpPr/>
          <p:nvPr/>
        </p:nvGrpSpPr>
        <p:grpSpPr>
          <a:xfrm rot="10800000">
            <a:off x="3069131" y="2366903"/>
            <a:ext cx="2823455" cy="1705171"/>
            <a:chOff x="2413923" y="3711366"/>
            <a:chExt cx="1374117" cy="703260"/>
          </a:xfrm>
        </p:grpSpPr>
        <p:grpSp>
          <p:nvGrpSpPr>
            <p:cNvPr id="264" name="Google Shape;264;p9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6" name="Google Shape;266;p9"/>
              <p:cNvGrpSpPr/>
              <p:nvPr/>
            </p:nvGrpSpPr>
            <p:grpSpPr>
              <a:xfrm>
                <a:off x="2600284" y="3808654"/>
                <a:ext cx="234506" cy="138010"/>
                <a:chOff x="2600284" y="3808654"/>
                <a:chExt cx="234506" cy="138010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8" name="Google Shape;268;p9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9" name="Google Shape;269;p9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1" name="Google Shape;271;p9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2" name="Google Shape;272;p9"/>
              <p:cNvGrpSpPr/>
              <p:nvPr/>
            </p:nvGrpSpPr>
            <p:grpSpPr>
              <a:xfrm>
                <a:off x="3067316" y="3711366"/>
                <a:ext cx="66900" cy="166810"/>
                <a:chOff x="3067316" y="3711366"/>
                <a:chExt cx="66900" cy="166810"/>
              </a:xfrm>
            </p:grpSpPr>
            <p:sp>
              <p:nvSpPr>
                <p:cNvPr id="273" name="Google Shape;273;p9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4" name="Google Shape;274;p9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5" name="Google Shape;275;p9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276" name="Google Shape;276;p9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7" name="Google Shape;277;p9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8" name="Google Shape;278;p9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279" name="Google Shape;279;p9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0" name="Google Shape;280;p9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81" name="Google Shape;281;p9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282" name="Google Shape;282;p9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4" name="Google Shape;284;p9"/>
          <p:cNvSpPr txBox="1"/>
          <p:nvPr/>
        </p:nvSpPr>
        <p:spPr>
          <a:xfrm>
            <a:off x="421529" y="1498063"/>
            <a:ext cx="27821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Learning our Tool-stack, Pytorch, OpenCV, NumPy, PyQt5, SQLite3</a:t>
            </a:r>
            <a:r>
              <a:rPr lang="en-US" sz="1200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2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1187190" y="480903"/>
            <a:ext cx="24708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Researching implementable solution in context of low resource consumption.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3767577" y="349774"/>
            <a:ext cx="18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Dataset Preprocessing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5713713" y="401437"/>
            <a:ext cx="24640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Model architecture selection and training with the desired dataset.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5849806" y="3438657"/>
            <a:ext cx="267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Configuring application for real-time inference for simple system and NVIDIA’s proprietary tool chain.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5961146" y="1303977"/>
            <a:ext cx="270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Solution of the model based on memory-footprint requirements and inference accuracy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90" name="Google Shape;290;p9"/>
          <p:cNvSpPr txBox="1"/>
          <p:nvPr/>
        </p:nvSpPr>
        <p:spPr>
          <a:xfrm>
            <a:off x="306860" y="2665603"/>
            <a:ext cx="2731524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Inference on test dataset</a:t>
            </a:r>
            <a:r>
              <a:rPr lang="en-US" sz="1200" b="1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r</a:t>
            </a: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etraining and hyper-parameters fine-tuning based on performance analysis (In Progress).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91" name="Google Shape;291;p9"/>
          <p:cNvSpPr txBox="1"/>
          <p:nvPr/>
        </p:nvSpPr>
        <p:spPr>
          <a:xfrm>
            <a:off x="5962352" y="2949222"/>
            <a:ext cx="2706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Ge</a:t>
            </a: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nerating the anomalous snippets.</a:t>
            </a: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2830659" y="4164963"/>
            <a:ext cx="337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Development of the Python based UI using PyQt5 and its tools and integrating it with the model to inference on both, the system and NVIDIA Jetson Nano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1262253" y="3623306"/>
            <a:ext cx="26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F8F8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Application testing.</a:t>
            </a:r>
            <a:endParaRPr sz="1200" b="0" i="0" u="none" strike="noStrike" cap="none">
              <a:solidFill>
                <a:srgbClr val="F8F8F8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94" name="Google Shape;294;p9" descr="A screenshot of a cell phone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4" y="4491779"/>
            <a:ext cx="566323" cy="5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 txBox="1"/>
          <p:nvPr/>
        </p:nvSpPr>
        <p:spPr>
          <a:xfrm>
            <a:off x="2422601" y="4891337"/>
            <a:ext cx="4357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 Perception &amp; Visual Intelligence Research Group</a:t>
            </a:r>
            <a:endParaRPr/>
          </a:p>
        </p:txBody>
      </p:sp>
      <p:pic>
        <p:nvPicPr>
          <p:cNvPr id="296" name="Google Shape;296;p9" descr="A close up of a logo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73259"/>
          <a:stretch/>
        </p:blipFill>
        <p:spPr>
          <a:xfrm>
            <a:off x="8488523" y="4461671"/>
            <a:ext cx="5743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ells Discovery by Slidesgo">
  <a:themeElements>
    <a:clrScheme name="Simple Light">
      <a:dk1>
        <a:srgbClr val="00FFFF"/>
      </a:dk1>
      <a:lt1>
        <a:srgbClr val="FFFFFF"/>
      </a:lt1>
      <a:dk2>
        <a:srgbClr val="173148"/>
      </a:dk2>
      <a:lt2>
        <a:srgbClr val="FFFFFF"/>
      </a:lt2>
      <a:accent1>
        <a:srgbClr val="FFFFFF"/>
      </a:accent1>
      <a:accent2>
        <a:srgbClr val="00FFFF"/>
      </a:accent2>
      <a:accent3>
        <a:srgbClr val="173148"/>
      </a:accent3>
      <a:accent4>
        <a:srgbClr val="FFFFFF"/>
      </a:accent4>
      <a:accent5>
        <a:srgbClr val="00FFFF"/>
      </a:accent5>
      <a:accent6>
        <a:srgbClr val="17314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1604</Words>
  <Application>Microsoft Office PowerPoint</Application>
  <PresentationFormat>On-screen Show (16:9)</PresentationFormat>
  <Paragraphs>315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Archivo</vt:lpstr>
      <vt:lpstr>Concert One</vt:lpstr>
      <vt:lpstr>Noto Sans Symbols</vt:lpstr>
      <vt:lpstr>Fira Sans Condensed</vt:lpstr>
      <vt:lpstr>Arial</vt:lpstr>
      <vt:lpstr>Courier New</vt:lpstr>
      <vt:lpstr>Rajdhani</vt:lpstr>
      <vt:lpstr>Fira Sans Condensed Light</vt:lpstr>
      <vt:lpstr>Twentieth Century</vt:lpstr>
      <vt:lpstr>Cells Discovery by Slidesgo</vt:lpstr>
      <vt:lpstr>SURVEILIA</vt:lpstr>
      <vt:lpstr>PURPOSE AND PROBLEM </vt:lpstr>
      <vt:lpstr>PURPOSE AND PROBLEM</vt:lpstr>
      <vt:lpstr>HIKVISION</vt:lpstr>
      <vt:lpstr>01</vt:lpstr>
      <vt:lpstr>PowerPoint Presentation</vt:lpstr>
      <vt:lpstr>GRAPHICAL REPRESENTATION OF SURVEILIA</vt:lpstr>
      <vt:lpstr>FEATURES</vt:lpstr>
      <vt:lpstr>PowerPoint Presentation</vt:lpstr>
      <vt:lpstr>CORE SYSTEM MODULES</vt:lpstr>
      <vt:lpstr>INFERENCE ENGINE</vt:lpstr>
      <vt:lpstr>INFERENCE ENGINE- DATASET</vt:lpstr>
      <vt:lpstr>INFERENCE ENGINE - ARCHITECTURE</vt:lpstr>
      <vt:lpstr>INFERENCE ENGINE - ARCHITECTURE</vt:lpstr>
      <vt:lpstr>INFERENCE ENGINE - ARCHITECTURE</vt:lpstr>
      <vt:lpstr>INPUT STREAM</vt:lpstr>
      <vt:lpstr>PROBLEMS AND CHALLENGES</vt:lpstr>
      <vt:lpstr>NVIDIA Jetson Nano</vt:lpstr>
      <vt:lpstr>NVIDIA® Jetson Nano™ Developer Kit</vt:lpstr>
      <vt:lpstr>NVIDIA® Jetson Nano™ Developer Kit</vt:lpstr>
      <vt:lpstr>EXPERIENCE WITH JETSON NANO</vt:lpstr>
      <vt:lpstr>LOW RESOURCE SYSTEM </vt:lpstr>
      <vt:lpstr>LOW RESOURCE SYSTEM </vt:lpstr>
      <vt:lpstr>COMPARISON BETWEEN ARCHITECTURE </vt:lpstr>
      <vt:lpstr>COMPARISON BETWEEN ARCHITECTURE </vt:lpstr>
      <vt:lpstr>PYTHON UI</vt:lpstr>
      <vt:lpstr>PYTHON DESKTOP APPLICATION UI</vt:lpstr>
      <vt:lpstr>PYTHON DESKTOP APPLICATION UI - INTERFACES</vt:lpstr>
      <vt:lpstr>PYTHON DESKTOP APPLICATION UI-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ADDITIONAL WORKING</vt:lpstr>
      <vt:lpstr>TOOLS AND TECHNIQUES</vt:lpstr>
      <vt:lpstr>PowerPoint Presentation</vt:lpstr>
      <vt:lpstr>Ifrah  Tehleel</vt:lpstr>
      <vt:lpstr>CONNECT US VIA…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SURVEILIA</dc:title>
  <dc:creator>Ifrah Tehleel</dc:creator>
  <cp:lastModifiedBy>SP17-BCS-028</cp:lastModifiedBy>
  <cp:revision>3</cp:revision>
  <dcterms:modified xsi:type="dcterms:W3CDTF">2020-11-26T10:25:42Z</dcterms:modified>
</cp:coreProperties>
</file>